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Playfair Display"/>
      <p:regular r:id="rId23"/>
      <p:bold r:id="rId24"/>
      <p:italic r:id="rId25"/>
      <p:boldItalic r:id="rId26"/>
    </p:embeddedFont>
    <p:embeddedFont>
      <p:font typeface="Montserrat"/>
      <p:regular r:id="rId27"/>
      <p:bold r:id="rId28"/>
      <p:italic r:id="rId29"/>
      <p:boldItalic r:id="rId30"/>
    </p:embeddedFont>
    <p:embeddedFont>
      <p:font typeface="Oswald"/>
      <p:regular r:id="rId31"/>
      <p:bold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layfairDisplay-bold.fntdata"/><Relationship Id="rId23" Type="http://schemas.openxmlformats.org/officeDocument/2006/relationships/font" Target="fonts/PlayfairDispl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fairDisplay-boldItalic.fntdata"/><Relationship Id="rId25" Type="http://schemas.openxmlformats.org/officeDocument/2006/relationships/font" Target="fonts/PlayfairDisplay-italic.fntdata"/><Relationship Id="rId28" Type="http://schemas.openxmlformats.org/officeDocument/2006/relationships/font" Target="fonts/Montserrat-bold.fntdata"/><Relationship Id="rId27" Type="http://schemas.openxmlformats.org/officeDocument/2006/relationships/font" Target="fonts/Montserrat-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swald-regular.fntdata"/><Relationship Id="rId30" Type="http://schemas.openxmlformats.org/officeDocument/2006/relationships/font" Target="fonts/Montserrat-boldItalic.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Oswald-bold.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2.jpg>
</file>

<file path=ppt/media/image3.jp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22f91576e5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22f91576e5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20478cbf92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20478cbf92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20478cbf92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20478cbf92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20478cbf92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20478cbf92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23f66c0d8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23f66c0d8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20478cbf92_0_2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20478cbf92_0_2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2e92d1aba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2e92d1aba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120478cbf92_0_2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120478cbf92_0_2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20478cbf92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20478cbf92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20478cbf92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20478cbf92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22f91576e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22f91576e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120478cbf92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120478cbf92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20478cbf92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20478cbf92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20478cbf92_0_2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20478cbf92_0_2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20478cbf92_0_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20478cbf92_0_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20478cbf92_0_2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20478cbf92_0_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2e92d1aba1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2e92d1aba1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358475" y="0"/>
            <a:ext cx="38532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13" name="Google Shape;13;p2"/>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normAutofit/>
          </a:bodyPr>
          <a:lstStyle>
            <a:lvl1pPr lv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14" name="Google Shape;14;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999925"/>
            <a:ext cx="8520600" cy="214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highlight>
                  <a:schemeClr val="dk1"/>
                </a:highlight>
              </a:defRPr>
            </a:lvl1pPr>
            <a:lvl2pPr indent="-317500" lvl="1" marL="914400" algn="ctr">
              <a:spcBef>
                <a:spcPts val="0"/>
              </a:spcBef>
              <a:spcAft>
                <a:spcPts val="0"/>
              </a:spcAft>
              <a:buSzPts val="1400"/>
              <a:buChar char="○"/>
              <a:defRPr>
                <a:highlight>
                  <a:schemeClr val="dk1"/>
                </a:highlight>
              </a:defRPr>
            </a:lvl2pPr>
            <a:lvl3pPr indent="-317500" lvl="2" marL="1371600" algn="ctr">
              <a:spcBef>
                <a:spcPts val="0"/>
              </a:spcBef>
              <a:spcAft>
                <a:spcPts val="0"/>
              </a:spcAft>
              <a:buSzPts val="1400"/>
              <a:buChar char="■"/>
              <a:defRPr>
                <a:highlight>
                  <a:schemeClr val="dk1"/>
                </a:highlight>
              </a:defRPr>
            </a:lvl3pPr>
            <a:lvl4pPr indent="-317500" lvl="3" marL="1828800" algn="ctr">
              <a:spcBef>
                <a:spcPts val="0"/>
              </a:spcBef>
              <a:spcAft>
                <a:spcPts val="0"/>
              </a:spcAft>
              <a:buSzPts val="1400"/>
              <a:buChar char="●"/>
              <a:defRPr>
                <a:highlight>
                  <a:schemeClr val="dk1"/>
                </a:highlight>
              </a:defRPr>
            </a:lvl4pPr>
            <a:lvl5pPr indent="-317500" lvl="4" marL="2286000" algn="ctr">
              <a:spcBef>
                <a:spcPts val="0"/>
              </a:spcBef>
              <a:spcAft>
                <a:spcPts val="0"/>
              </a:spcAft>
              <a:buSzPts val="1400"/>
              <a:buChar char="○"/>
              <a:defRPr>
                <a:highlight>
                  <a:schemeClr val="dk1"/>
                </a:highlight>
              </a:defRPr>
            </a:lvl5pPr>
            <a:lvl6pPr indent="-317500" lvl="5" marL="2743200" algn="ctr">
              <a:spcBef>
                <a:spcPts val="0"/>
              </a:spcBef>
              <a:spcAft>
                <a:spcPts val="0"/>
              </a:spcAft>
              <a:buSzPts val="1400"/>
              <a:buChar char="■"/>
              <a:defRPr>
                <a:highlight>
                  <a:schemeClr val="dk1"/>
                </a:highlight>
              </a:defRPr>
            </a:lvl6pPr>
            <a:lvl7pPr indent="-317500" lvl="6" marL="3200400" algn="ctr">
              <a:spcBef>
                <a:spcPts val="0"/>
              </a:spcBef>
              <a:spcAft>
                <a:spcPts val="0"/>
              </a:spcAft>
              <a:buSzPts val="1400"/>
              <a:buChar char="●"/>
              <a:defRPr>
                <a:highlight>
                  <a:schemeClr val="dk1"/>
                </a:highlight>
              </a:defRPr>
            </a:lvl7pPr>
            <a:lvl8pPr indent="-317500" lvl="7" marL="3657600" algn="ctr">
              <a:spcBef>
                <a:spcPts val="0"/>
              </a:spcBef>
              <a:spcAft>
                <a:spcPts val="0"/>
              </a:spcAft>
              <a:buSzPts val="1400"/>
              <a:buChar char="○"/>
              <a:defRPr>
                <a:highlight>
                  <a:schemeClr val="dk1"/>
                </a:highlight>
              </a:defRPr>
            </a:lvl8pPr>
            <a:lvl9pPr indent="-317500" lvl="8" marL="4114800" algn="ctr">
              <a:spcBef>
                <a:spcPts val="0"/>
              </a:spcBef>
              <a:spcAft>
                <a:spcPts val="0"/>
              </a:spcAft>
              <a:buSzPts val="1400"/>
              <a:buChar char="■"/>
              <a:defRPr>
                <a:highlight>
                  <a:schemeClr val="dk1"/>
                </a:highlight>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4"/>
        </a:solidFill>
      </p:bgPr>
    </p:bg>
    <p:spTree>
      <p:nvGrpSpPr>
        <p:cNvPr id="15"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Font typeface="Playfair Display"/>
              <a:buNone/>
              <a:defRPr b="1" sz="4800">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b="1" sz="4800">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b="1" sz="4800">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b="1" sz="4800">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b="1" sz="4800">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b="1" sz="4800">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b="1" sz="4800">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b="1" sz="4800">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b="1" sz="4800">
                <a:latin typeface="Playfair Display"/>
                <a:ea typeface="Playfair Display"/>
                <a:cs typeface="Playfair Display"/>
                <a:sym typeface="Playfair Display"/>
              </a:defRPr>
            </a:lvl9pPr>
          </a:lstStyle>
          <a:p/>
        </p:txBody>
      </p:sp>
      <p:sp>
        <p:nvSpPr>
          <p:cNvPr id="18" name="Google Shape;18;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 name="Google Shape;21;p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5"/>
          <p:cNvSpPr txBox="1"/>
          <p:nvPr>
            <p:ph idx="1" type="body"/>
          </p:nvPr>
        </p:nvSpPr>
        <p:spPr>
          <a:xfrm>
            <a:off x="3117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p:txBody>
      </p:sp>
      <p:sp>
        <p:nvSpPr>
          <p:cNvPr id="37" name="Google Shape;3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9"/>
          <p:cNvSpPr txBox="1"/>
          <p:nvPr>
            <p:ph type="title"/>
          </p:nvPr>
        </p:nvSpPr>
        <p:spPr>
          <a:xfrm>
            <a:off x="265500" y="10816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9214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highlight>
                  <a:schemeClr val="lt1"/>
                </a:highlight>
              </a:defRPr>
            </a:lvl1pPr>
            <a:lvl2pPr indent="-317500" lvl="1" marL="914400">
              <a:spcBef>
                <a:spcPts val="0"/>
              </a:spcBef>
              <a:spcAft>
                <a:spcPts val="0"/>
              </a:spcAft>
              <a:buSzPts val="1400"/>
              <a:buChar char="○"/>
              <a:defRPr>
                <a:highlight>
                  <a:schemeClr val="lt1"/>
                </a:highlight>
              </a:defRPr>
            </a:lvl2pPr>
            <a:lvl3pPr indent="-317500" lvl="2" marL="1371600">
              <a:spcBef>
                <a:spcPts val="0"/>
              </a:spcBef>
              <a:spcAft>
                <a:spcPts val="0"/>
              </a:spcAft>
              <a:buSzPts val="1400"/>
              <a:buChar char="■"/>
              <a:defRPr>
                <a:highlight>
                  <a:schemeClr val="lt1"/>
                </a:highlight>
              </a:defRPr>
            </a:lvl3pPr>
            <a:lvl4pPr indent="-317500" lvl="3" marL="1828800">
              <a:spcBef>
                <a:spcPts val="0"/>
              </a:spcBef>
              <a:spcAft>
                <a:spcPts val="0"/>
              </a:spcAft>
              <a:buSzPts val="1400"/>
              <a:buChar char="●"/>
              <a:defRPr>
                <a:highlight>
                  <a:schemeClr val="lt1"/>
                </a:highlight>
              </a:defRPr>
            </a:lvl4pPr>
            <a:lvl5pPr indent="-317500" lvl="4" marL="2286000">
              <a:spcBef>
                <a:spcPts val="0"/>
              </a:spcBef>
              <a:spcAft>
                <a:spcPts val="0"/>
              </a:spcAft>
              <a:buSzPts val="1400"/>
              <a:buChar char="○"/>
              <a:defRPr>
                <a:highlight>
                  <a:schemeClr val="lt1"/>
                </a:highlight>
              </a:defRPr>
            </a:lvl5pPr>
            <a:lvl6pPr indent="-317500" lvl="5" marL="2743200">
              <a:spcBef>
                <a:spcPts val="0"/>
              </a:spcBef>
              <a:spcAft>
                <a:spcPts val="0"/>
              </a:spcAft>
              <a:buSzPts val="1400"/>
              <a:buChar char="■"/>
              <a:defRPr>
                <a:highlight>
                  <a:schemeClr val="lt1"/>
                </a:highlight>
              </a:defRPr>
            </a:lvl6pPr>
            <a:lvl7pPr indent="-317500" lvl="6" marL="3200400">
              <a:spcBef>
                <a:spcPts val="0"/>
              </a:spcBef>
              <a:spcAft>
                <a:spcPts val="0"/>
              </a:spcAft>
              <a:buSzPts val="1400"/>
              <a:buChar char="●"/>
              <a:defRPr>
                <a:highlight>
                  <a:schemeClr val="lt1"/>
                </a:highlight>
              </a:defRPr>
            </a:lvl7pPr>
            <a:lvl8pPr indent="-317500" lvl="7" marL="3657600">
              <a:spcBef>
                <a:spcPts val="0"/>
              </a:spcBef>
              <a:spcAft>
                <a:spcPts val="0"/>
              </a:spcAft>
              <a:buSzPts val="1400"/>
              <a:buChar char="○"/>
              <a:defRPr>
                <a:highlight>
                  <a:schemeClr val="lt1"/>
                </a:highlight>
              </a:defRPr>
            </a:lvl8pPr>
            <a:lvl9pPr indent="-317500" lvl="8" marL="4114800">
              <a:spcBef>
                <a:spcPts val="0"/>
              </a:spcBef>
              <a:spcAft>
                <a:spcPts val="0"/>
              </a:spcAft>
              <a:buSzPts val="1400"/>
              <a:buChar char="■"/>
              <a:defRPr>
                <a:highlight>
                  <a:schemeClr val="lt1"/>
                </a:highlight>
              </a:defRPr>
            </a:lvl9pPr>
          </a:lstStyle>
          <a:p/>
        </p:txBody>
      </p:sp>
      <p:sp>
        <p:nvSpPr>
          <p:cNvPr id="44" name="Google Shape;4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highlight>
                  <a:schemeClr val="dk1"/>
                </a:highlight>
              </a:defRPr>
            </a:lvl1pPr>
          </a:lstStyle>
          <a:p/>
        </p:txBody>
      </p:sp>
      <p:sp>
        <p:nvSpPr>
          <p:cNvPr id="47" name="Google Shape;47;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op">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p:txBody>
      </p:sp>
      <p:sp>
        <p:nvSpPr>
          <p:cNvPr id="7" name="Google Shape;7;p1"/>
          <p:cNvSpPr txBox="1"/>
          <p:nvPr>
            <p:ph idx="1" type="body"/>
          </p:nvPr>
        </p:nvSpPr>
        <p:spPr>
          <a:xfrm>
            <a:off x="311700" y="1234075"/>
            <a:ext cx="8520600" cy="33348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indent="-317500" lvl="1" marL="914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indent="-317500" lvl="2" marL="1371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indent="-317500" lvl="3" marL="1828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indent="-317500" lvl="4" marL="22860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indent="-317500" lvl="5" marL="27432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indent="-317500" lvl="6" marL="3200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indent="-317500" lvl="7" marL="3657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indent="-317500" lvl="8" marL="4114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spd="med">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image" Target="../media/image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7.jpg"/><Relationship Id="rId4" Type="http://schemas.openxmlformats.org/officeDocument/2006/relationships/image" Target="../media/image18.jpg"/><Relationship Id="rId5" Type="http://schemas.openxmlformats.org/officeDocument/2006/relationships/image" Target="../media/image1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image" Target="../media/image1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6.jpg"/><Relationship Id="rId4" Type="http://schemas.openxmlformats.org/officeDocument/2006/relationships/image" Target="../media/image1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png"/><Relationship Id="rId5"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4.jpg"/><Relationship Id="rId4" Type="http://schemas.openxmlformats.org/officeDocument/2006/relationships/image" Target="../media/image13.jpg"/><Relationship Id="rId5"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57" name="Shape 57"/>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pic>
        <p:nvPicPr>
          <p:cNvPr id="122" name="Google Shape;122;p22"/>
          <p:cNvPicPr preferRelativeResize="0"/>
          <p:nvPr/>
        </p:nvPicPr>
        <p:blipFill>
          <a:blip r:embed="rId3">
            <a:alphaModFix/>
          </a:blip>
          <a:stretch>
            <a:fillRect/>
          </a:stretch>
        </p:blipFill>
        <p:spPr>
          <a:xfrm>
            <a:off x="473700" y="-621775"/>
            <a:ext cx="3837001" cy="3988941"/>
          </a:xfrm>
          <a:prstGeom prst="rect">
            <a:avLst/>
          </a:prstGeom>
          <a:noFill/>
          <a:ln>
            <a:noFill/>
          </a:ln>
        </p:spPr>
      </p:pic>
      <p:sp>
        <p:nvSpPr>
          <p:cNvPr id="123" name="Google Shape;123;p22"/>
          <p:cNvSpPr txBox="1"/>
          <p:nvPr>
            <p:ph type="title"/>
          </p:nvPr>
        </p:nvSpPr>
        <p:spPr>
          <a:xfrm>
            <a:off x="265500" y="1997700"/>
            <a:ext cx="4045200" cy="1786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Pop Art</a:t>
            </a:r>
            <a:endParaRPr/>
          </a:p>
        </p:txBody>
      </p:sp>
      <p:sp>
        <p:nvSpPr>
          <p:cNvPr id="124" name="Google Shape;124;p22"/>
          <p:cNvSpPr txBox="1"/>
          <p:nvPr>
            <p:ph idx="1" type="subTitle"/>
          </p:nvPr>
        </p:nvSpPr>
        <p:spPr>
          <a:xfrm>
            <a:off x="265500" y="3783900"/>
            <a:ext cx="4045200" cy="10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Pop art was inspired by (pop)ular &amp; commercial culture.</a:t>
            </a:r>
            <a:endParaRPr/>
          </a:p>
        </p:txBody>
      </p:sp>
      <p:sp>
        <p:nvSpPr>
          <p:cNvPr id="125" name="Google Shape;125;p22"/>
          <p:cNvSpPr txBox="1"/>
          <p:nvPr>
            <p:ph idx="2" type="body"/>
          </p:nvPr>
        </p:nvSpPr>
        <p:spPr>
          <a:xfrm>
            <a:off x="4939500" y="221250"/>
            <a:ext cx="3837000" cy="47010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n"/>
              <a:t>Pop Art</a:t>
            </a:r>
            <a:r>
              <a:rPr lang="en"/>
              <a:t> can be defined as a response to post-war commodity driven values during the 1960s in the US &amp; Britain.</a:t>
            </a:r>
            <a:endParaRPr/>
          </a:p>
          <a:p>
            <a:pPr indent="0" lvl="0" marL="0" rtl="0" algn="l">
              <a:spcBef>
                <a:spcPts val="1200"/>
              </a:spcBef>
              <a:spcAft>
                <a:spcPts val="0"/>
              </a:spcAft>
              <a:buNone/>
            </a:pPr>
            <a:r>
              <a:rPr lang="en"/>
              <a:t>Pop Artists experimented with new mediums like: fabrication, mass production, photography, silkscreening, and serials.</a:t>
            </a:r>
            <a:endParaRPr/>
          </a:p>
          <a:p>
            <a:pPr indent="0" lvl="0" marL="0" rtl="0" algn="l">
              <a:spcBef>
                <a:spcPts val="1200"/>
              </a:spcBef>
              <a:spcAft>
                <a:spcPts val="1200"/>
              </a:spcAft>
              <a:buNone/>
            </a:pPr>
            <a:r>
              <a:rPr b="1" lang="en"/>
              <a:t>Consumerism</a:t>
            </a:r>
            <a:r>
              <a:rPr lang="en"/>
              <a:t> is a social and economic order that encourages the acquisition of goods and services.</a:t>
            </a:r>
            <a:endParaRPr/>
          </a:p>
        </p:txBody>
      </p:sp>
      <p:sp>
        <p:nvSpPr>
          <p:cNvPr id="126" name="Google Shape;126;p22"/>
          <p:cNvSpPr txBox="1"/>
          <p:nvPr>
            <p:ph idx="4294967295" type="body"/>
          </p:nvPr>
        </p:nvSpPr>
        <p:spPr>
          <a:xfrm>
            <a:off x="265500" y="138675"/>
            <a:ext cx="3837000" cy="606600"/>
          </a:xfrm>
          <a:prstGeom prst="rect">
            <a:avLst/>
          </a:prstGeom>
          <a:noFill/>
        </p:spPr>
        <p:txBody>
          <a:bodyPr anchorCtr="0" anchor="t" bIns="91425" lIns="91425" spcFirstLastPara="1" rIns="91425" wrap="square" tIns="91425">
            <a:noAutofit/>
          </a:bodyPr>
          <a:lstStyle/>
          <a:p>
            <a:pPr indent="0" lvl="0" marL="0" rtl="0" algn="l">
              <a:lnSpc>
                <a:spcPct val="160000"/>
              </a:lnSpc>
              <a:spcBef>
                <a:spcPts val="0"/>
              </a:spcBef>
              <a:spcAft>
                <a:spcPts val="0"/>
              </a:spcAft>
              <a:buClr>
                <a:schemeClr val="dk2"/>
              </a:buClr>
              <a:buSzPts val="688"/>
              <a:buFont typeface="Arial"/>
              <a:buNone/>
            </a:pPr>
            <a:r>
              <a:rPr lang="en" sz="856">
                <a:solidFill>
                  <a:srgbClr val="767676"/>
                </a:solidFill>
                <a:highlight>
                  <a:srgbClr val="FFFFFF"/>
                </a:highlight>
                <a:latin typeface="Arial"/>
                <a:ea typeface="Arial"/>
                <a:cs typeface="Arial"/>
                <a:sym typeface="Arial"/>
              </a:rPr>
              <a:t>Shot Marylins, 1964. Part of a Series done of Marylin Monroe in</a:t>
            </a:r>
            <a:br>
              <a:rPr lang="en" sz="856">
                <a:solidFill>
                  <a:srgbClr val="767676"/>
                </a:solidFill>
                <a:highlight>
                  <a:srgbClr val="FFFFFF"/>
                </a:highlight>
                <a:latin typeface="Arial"/>
                <a:ea typeface="Arial"/>
                <a:cs typeface="Arial"/>
                <a:sym typeface="Arial"/>
              </a:rPr>
            </a:br>
            <a:r>
              <a:rPr lang="en" sz="856">
                <a:solidFill>
                  <a:srgbClr val="767676"/>
                </a:solidFill>
                <a:highlight>
                  <a:srgbClr val="FFFFFF"/>
                </a:highlight>
                <a:latin typeface="Arial"/>
                <a:ea typeface="Arial"/>
                <a:cs typeface="Arial"/>
                <a:sym typeface="Arial"/>
              </a:rPr>
              <a:t>Different color schemes. Silkscreen Andy Warhol.</a:t>
            </a:r>
            <a:endParaRPr sz="856">
              <a:solidFill>
                <a:srgbClr val="767676"/>
              </a:solidFill>
              <a:highlight>
                <a:srgbClr val="FFFFFF"/>
              </a:highlight>
              <a:latin typeface="Arial"/>
              <a:ea typeface="Arial"/>
              <a:cs typeface="Arial"/>
              <a:sym typeface="Arial"/>
            </a:endParaRPr>
          </a:p>
          <a:p>
            <a:pPr indent="0" lvl="0" marL="0" rtl="0" algn="l">
              <a:lnSpc>
                <a:spcPct val="105000"/>
              </a:lnSpc>
              <a:spcBef>
                <a:spcPts val="0"/>
              </a:spcBef>
              <a:spcAft>
                <a:spcPts val="0"/>
              </a:spcAft>
              <a:buSzPts val="688"/>
              <a:buNone/>
            </a:pPr>
            <a:r>
              <a:t/>
            </a:r>
            <a:endParaRPr sz="856">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122"/>
                                        </p:tgtEl>
                                        <p:attrNameLst>
                                          <p:attrName>style.visibility</p:attrName>
                                        </p:attrNameLst>
                                      </p:cBhvr>
                                      <p:to>
                                        <p:strVal val="visible"/>
                                      </p:to>
                                    </p:set>
                                    <p:anim calcmode="lin" valueType="num">
                                      <p:cBhvr additive="base">
                                        <p:cTn dur="1000"/>
                                        <p:tgtEl>
                                          <p:spTgt spid="12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25">
                                            <p:txEl>
                                              <p:pRg end="0" st="0"/>
                                            </p:txEl>
                                          </p:spTgt>
                                        </p:tgtEl>
                                        <p:attrNameLst>
                                          <p:attrName>style.visibility</p:attrName>
                                        </p:attrNameLst>
                                      </p:cBhvr>
                                      <p:to>
                                        <p:strVal val="visible"/>
                                      </p:to>
                                    </p:set>
                                    <p:animEffect filter="fade" transition="in">
                                      <p:cBhvr>
                                        <p:cTn dur="1000"/>
                                        <p:tgtEl>
                                          <p:spTgt spid="125">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25">
                                            <p:txEl>
                                              <p:pRg end="1" st="1"/>
                                            </p:txEl>
                                          </p:spTgt>
                                        </p:tgtEl>
                                        <p:attrNameLst>
                                          <p:attrName>style.visibility</p:attrName>
                                        </p:attrNameLst>
                                      </p:cBhvr>
                                      <p:to>
                                        <p:strVal val="visible"/>
                                      </p:to>
                                    </p:set>
                                    <p:animEffect filter="fade" transition="in">
                                      <p:cBhvr>
                                        <p:cTn dur="1000"/>
                                        <p:tgtEl>
                                          <p:spTgt spid="125">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25">
                                            <p:txEl>
                                              <p:pRg end="2" st="2"/>
                                            </p:txEl>
                                          </p:spTgt>
                                        </p:tgtEl>
                                        <p:attrNameLst>
                                          <p:attrName>style.visibility</p:attrName>
                                        </p:attrNameLst>
                                      </p:cBhvr>
                                      <p:to>
                                        <p:strVal val="visible"/>
                                      </p:to>
                                    </p:set>
                                    <p:animEffect filter="fade" transition="in">
                                      <p:cBhvr>
                                        <p:cTn dur="1000"/>
                                        <p:tgtEl>
                                          <p:spTgt spid="125">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3"/>
          <p:cNvPicPr preferRelativeResize="0"/>
          <p:nvPr/>
        </p:nvPicPr>
        <p:blipFill>
          <a:blip r:embed="rId3">
            <a:alphaModFix/>
          </a:blip>
          <a:stretch>
            <a:fillRect/>
          </a:stretch>
        </p:blipFill>
        <p:spPr>
          <a:xfrm>
            <a:off x="5049200" y="575863"/>
            <a:ext cx="3945075" cy="3991762"/>
          </a:xfrm>
          <a:prstGeom prst="rect">
            <a:avLst/>
          </a:prstGeom>
          <a:noFill/>
          <a:ln>
            <a:noFill/>
          </a:ln>
        </p:spPr>
      </p:pic>
      <p:sp>
        <p:nvSpPr>
          <p:cNvPr id="132" name="Google Shape;132;p23"/>
          <p:cNvSpPr txBox="1"/>
          <p:nvPr>
            <p:ph type="title"/>
          </p:nvPr>
        </p:nvSpPr>
        <p:spPr>
          <a:xfrm>
            <a:off x="397675" y="313775"/>
            <a:ext cx="32493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Pop Art Characteristics</a:t>
            </a:r>
            <a:endParaRPr/>
          </a:p>
        </p:txBody>
      </p:sp>
      <p:sp>
        <p:nvSpPr>
          <p:cNvPr id="133" name="Google Shape;133;p23"/>
          <p:cNvSpPr txBox="1"/>
          <p:nvPr>
            <p:ph idx="1" type="body"/>
          </p:nvPr>
        </p:nvSpPr>
        <p:spPr>
          <a:xfrm>
            <a:off x="397675" y="886475"/>
            <a:ext cx="4461000" cy="41691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Char char="●"/>
            </a:pPr>
            <a:r>
              <a:rPr lang="en" sz="1500"/>
              <a:t>Used </a:t>
            </a:r>
            <a:r>
              <a:rPr lang="en" sz="1500"/>
              <a:t>common images found in everyday life.</a:t>
            </a:r>
            <a:endParaRPr sz="1500"/>
          </a:p>
          <a:p>
            <a:pPr indent="-323850" lvl="0" marL="457200" rtl="0" algn="l">
              <a:lnSpc>
                <a:spcPct val="115000"/>
              </a:lnSpc>
              <a:spcBef>
                <a:spcPts val="0"/>
              </a:spcBef>
              <a:spcAft>
                <a:spcPts val="0"/>
              </a:spcAft>
              <a:buSzPts val="1500"/>
              <a:buChar char="●"/>
            </a:pPr>
            <a:r>
              <a:rPr lang="en" sz="1500"/>
              <a:t>Often the art appeared as a </a:t>
            </a:r>
            <a:r>
              <a:rPr b="1" lang="en" sz="1500"/>
              <a:t>collage</a:t>
            </a:r>
            <a:r>
              <a:rPr lang="en" sz="1500"/>
              <a:t>, or group of images.</a:t>
            </a:r>
            <a:endParaRPr sz="1500"/>
          </a:p>
          <a:p>
            <a:pPr indent="-323850" lvl="0" marL="457200" rtl="0" algn="l">
              <a:lnSpc>
                <a:spcPct val="115000"/>
              </a:lnSpc>
              <a:spcBef>
                <a:spcPts val="0"/>
              </a:spcBef>
              <a:spcAft>
                <a:spcPts val="0"/>
              </a:spcAft>
              <a:buSzPts val="1500"/>
              <a:buChar char="●"/>
            </a:pPr>
            <a:r>
              <a:rPr lang="en" sz="1500"/>
              <a:t>The colors were often bold and flat.</a:t>
            </a:r>
            <a:endParaRPr sz="1500"/>
          </a:p>
          <a:p>
            <a:pPr indent="-323850" lvl="0" marL="457200" rtl="0" algn="l">
              <a:lnSpc>
                <a:spcPct val="115000"/>
              </a:lnSpc>
              <a:spcBef>
                <a:spcPts val="0"/>
              </a:spcBef>
              <a:spcAft>
                <a:spcPts val="0"/>
              </a:spcAft>
              <a:buSzPts val="1500"/>
              <a:buChar char="●"/>
            </a:pPr>
            <a:r>
              <a:rPr lang="en" sz="1500"/>
              <a:t>The art used new materials like acrylic paint, photographs, </a:t>
            </a:r>
            <a:r>
              <a:rPr lang="en" sz="1500"/>
              <a:t>fluorescent</a:t>
            </a:r>
            <a:r>
              <a:rPr lang="en" sz="1500"/>
              <a:t> and metallic colors, and plastics.</a:t>
            </a:r>
            <a:endParaRPr sz="1500"/>
          </a:p>
          <a:p>
            <a:pPr indent="-323850" lvl="0" marL="457200" rtl="0" algn="l">
              <a:lnSpc>
                <a:spcPct val="115000"/>
              </a:lnSpc>
              <a:spcBef>
                <a:spcPts val="0"/>
              </a:spcBef>
              <a:spcAft>
                <a:spcPts val="0"/>
              </a:spcAft>
              <a:buSzPts val="1500"/>
              <a:buChar char="●"/>
            </a:pPr>
            <a:r>
              <a:rPr lang="en" sz="1500"/>
              <a:t>The artists adopted and </a:t>
            </a:r>
            <a:r>
              <a:rPr b="1" lang="en" sz="1500"/>
              <a:t>appropriated </a:t>
            </a:r>
            <a:r>
              <a:rPr lang="en" sz="1500"/>
              <a:t>hard edge designs found in advertising murals, billboards, magazines, newspaper and packaging.</a:t>
            </a:r>
            <a:endParaRPr sz="1500"/>
          </a:p>
          <a:p>
            <a:pPr indent="-323850" lvl="0" marL="457200" rtl="0" algn="l">
              <a:lnSpc>
                <a:spcPct val="115000"/>
              </a:lnSpc>
              <a:spcBef>
                <a:spcPts val="0"/>
              </a:spcBef>
              <a:spcAft>
                <a:spcPts val="0"/>
              </a:spcAft>
              <a:buSzPts val="1500"/>
              <a:buChar char="●"/>
            </a:pPr>
            <a:r>
              <a:rPr b="1" lang="en" sz="1500"/>
              <a:t>Appropriation</a:t>
            </a:r>
            <a:r>
              <a:rPr lang="en" sz="1500"/>
              <a:t> in art refers to the practice of artists intentionally borrowing, reusing, copying, or altering existing elements, images and objects within a new work.</a:t>
            </a:r>
            <a:endParaRPr sz="1500"/>
          </a:p>
        </p:txBody>
      </p:sp>
      <p:sp>
        <p:nvSpPr>
          <p:cNvPr id="134" name="Google Shape;134;p23"/>
          <p:cNvSpPr txBox="1"/>
          <p:nvPr>
            <p:ph idx="2" type="body"/>
          </p:nvPr>
        </p:nvSpPr>
        <p:spPr>
          <a:xfrm>
            <a:off x="5153650" y="3994925"/>
            <a:ext cx="3420900" cy="572700"/>
          </a:xfrm>
          <a:prstGeom prst="rect">
            <a:avLst/>
          </a:prstGeom>
          <a:noFill/>
        </p:spPr>
        <p:txBody>
          <a:bodyPr anchorCtr="0" anchor="t" bIns="91425" lIns="91425" spcFirstLastPara="1" rIns="91425" wrap="square" tIns="91425">
            <a:normAutofit/>
          </a:bodyPr>
          <a:lstStyle/>
          <a:p>
            <a:pPr indent="0" lvl="0" marL="0" rtl="0" algn="l">
              <a:spcBef>
                <a:spcPts val="0"/>
              </a:spcBef>
              <a:spcAft>
                <a:spcPts val="0"/>
              </a:spcAft>
              <a:buClr>
                <a:schemeClr val="dk2"/>
              </a:buClr>
              <a:buSzPts val="1100"/>
              <a:buFont typeface="Arial"/>
              <a:buNone/>
            </a:pPr>
            <a:r>
              <a:rPr lang="en" sz="1050">
                <a:highlight>
                  <a:schemeClr val="lt1"/>
                </a:highlight>
                <a:latin typeface="Arial"/>
                <a:ea typeface="Arial"/>
                <a:cs typeface="Arial"/>
                <a:sym typeface="Arial"/>
              </a:rPr>
              <a:t>Andy Warhol, </a:t>
            </a:r>
            <a:r>
              <a:rPr i="1" lang="en" sz="1050">
                <a:highlight>
                  <a:schemeClr val="lt1"/>
                </a:highlight>
                <a:latin typeface="Arial"/>
                <a:ea typeface="Arial"/>
                <a:cs typeface="Arial"/>
                <a:sym typeface="Arial"/>
              </a:rPr>
              <a:t>Brillo Soap Pads Box</a:t>
            </a:r>
            <a:r>
              <a:rPr lang="en" sz="1050">
                <a:highlight>
                  <a:schemeClr val="lt1"/>
                </a:highlight>
                <a:latin typeface="Arial"/>
                <a:ea typeface="Arial"/>
                <a:cs typeface="Arial"/>
                <a:sym typeface="Arial"/>
              </a:rPr>
              <a:t>, 1964</a:t>
            </a:r>
            <a:endParaRPr sz="1050">
              <a:highlight>
                <a:schemeClr val="lt1"/>
              </a:highlight>
              <a:latin typeface="Arial"/>
              <a:ea typeface="Arial"/>
              <a:cs typeface="Arial"/>
              <a:sym typeface="Arial"/>
            </a:endParaRPr>
          </a:p>
          <a:p>
            <a:pPr indent="0" lvl="0" marL="0" rtl="0" algn="l">
              <a:spcBef>
                <a:spcPts val="0"/>
              </a:spcBef>
              <a:spcAft>
                <a:spcPts val="0"/>
              </a:spcAft>
              <a:buNone/>
            </a:pPr>
            <a:r>
              <a:rPr lang="en" sz="1050">
                <a:highlight>
                  <a:schemeClr val="lt1"/>
                </a:highlight>
                <a:latin typeface="Arial"/>
                <a:ea typeface="Arial"/>
                <a:cs typeface="Arial"/>
                <a:sym typeface="Arial"/>
              </a:rPr>
              <a:t>The Andy Warhol Museum, Pittsburgh</a:t>
            </a:r>
            <a:endParaRPr sz="1700">
              <a:highlight>
                <a:schemeClr val="lt1"/>
              </a:high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131"/>
                                        </p:tgtEl>
                                        <p:attrNameLst>
                                          <p:attrName>style.visibility</p:attrName>
                                        </p:attrNameLst>
                                      </p:cBhvr>
                                      <p:to>
                                        <p:strVal val="visible"/>
                                      </p:to>
                                    </p:set>
                                    <p:anim calcmode="lin" valueType="num">
                                      <p:cBhvr additive="base">
                                        <p:cTn dur="1000"/>
                                        <p:tgtEl>
                                          <p:spTgt spid="131"/>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3">
                                            <p:txEl>
                                              <p:pRg end="0" st="0"/>
                                            </p:txEl>
                                          </p:spTgt>
                                        </p:tgtEl>
                                        <p:attrNameLst>
                                          <p:attrName>style.visibility</p:attrName>
                                        </p:attrNameLst>
                                      </p:cBhvr>
                                      <p:to>
                                        <p:strVal val="visible"/>
                                      </p:to>
                                    </p:set>
                                    <p:animEffect filter="fade" transition="in">
                                      <p:cBhvr>
                                        <p:cTn dur="1000"/>
                                        <p:tgtEl>
                                          <p:spTgt spid="133">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33">
                                            <p:txEl>
                                              <p:pRg end="1" st="1"/>
                                            </p:txEl>
                                          </p:spTgt>
                                        </p:tgtEl>
                                        <p:attrNameLst>
                                          <p:attrName>style.visibility</p:attrName>
                                        </p:attrNameLst>
                                      </p:cBhvr>
                                      <p:to>
                                        <p:strVal val="visible"/>
                                      </p:to>
                                    </p:set>
                                    <p:animEffect filter="fade" transition="in">
                                      <p:cBhvr>
                                        <p:cTn dur="1000"/>
                                        <p:tgtEl>
                                          <p:spTgt spid="133">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33">
                                            <p:txEl>
                                              <p:pRg end="2" st="2"/>
                                            </p:txEl>
                                          </p:spTgt>
                                        </p:tgtEl>
                                        <p:attrNameLst>
                                          <p:attrName>style.visibility</p:attrName>
                                        </p:attrNameLst>
                                      </p:cBhvr>
                                      <p:to>
                                        <p:strVal val="visible"/>
                                      </p:to>
                                    </p:set>
                                    <p:animEffect filter="fade" transition="in">
                                      <p:cBhvr>
                                        <p:cTn dur="1000"/>
                                        <p:tgtEl>
                                          <p:spTgt spid="133">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33">
                                            <p:txEl>
                                              <p:pRg end="3" st="3"/>
                                            </p:txEl>
                                          </p:spTgt>
                                        </p:tgtEl>
                                        <p:attrNameLst>
                                          <p:attrName>style.visibility</p:attrName>
                                        </p:attrNameLst>
                                      </p:cBhvr>
                                      <p:to>
                                        <p:strVal val="visible"/>
                                      </p:to>
                                    </p:set>
                                    <p:animEffect filter="fade" transition="in">
                                      <p:cBhvr>
                                        <p:cTn dur="1000"/>
                                        <p:tgtEl>
                                          <p:spTgt spid="133">
                                            <p:txEl>
                                              <p:pRg end="3" st="3"/>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33">
                                            <p:txEl>
                                              <p:pRg end="4" st="4"/>
                                            </p:txEl>
                                          </p:spTgt>
                                        </p:tgtEl>
                                        <p:attrNameLst>
                                          <p:attrName>style.visibility</p:attrName>
                                        </p:attrNameLst>
                                      </p:cBhvr>
                                      <p:to>
                                        <p:strVal val="visible"/>
                                      </p:to>
                                    </p:set>
                                    <p:animEffect filter="fade" transition="in">
                                      <p:cBhvr>
                                        <p:cTn dur="1000"/>
                                        <p:tgtEl>
                                          <p:spTgt spid="133">
                                            <p:txEl>
                                              <p:pRg end="4" st="4"/>
                                            </p:txEl>
                                          </p:spTgt>
                                        </p:tgtEl>
                                      </p:cBhvr>
                                    </p:animEffec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33">
                                            <p:txEl>
                                              <p:pRg end="5" st="5"/>
                                            </p:txEl>
                                          </p:spTgt>
                                        </p:tgtEl>
                                        <p:attrNameLst>
                                          <p:attrName>style.visibility</p:attrName>
                                        </p:attrNameLst>
                                      </p:cBhvr>
                                      <p:to>
                                        <p:strVal val="visible"/>
                                      </p:to>
                                    </p:set>
                                    <p:animEffect filter="fade" transition="in">
                                      <p:cBhvr>
                                        <p:cTn dur="1000"/>
                                        <p:tgtEl>
                                          <p:spTgt spid="133">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265500" y="1592500"/>
            <a:ext cx="4045200" cy="1786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Andy Warhol</a:t>
            </a:r>
            <a:endParaRPr/>
          </a:p>
        </p:txBody>
      </p:sp>
      <p:sp>
        <p:nvSpPr>
          <p:cNvPr id="140" name="Google Shape;140;p24"/>
          <p:cNvSpPr txBox="1"/>
          <p:nvPr>
            <p:ph idx="1" type="subTitle"/>
          </p:nvPr>
        </p:nvSpPr>
        <p:spPr>
          <a:xfrm>
            <a:off x="265500" y="3432226"/>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Prince of Pop… Art.</a:t>
            </a:r>
            <a:endParaRPr/>
          </a:p>
        </p:txBody>
      </p:sp>
      <p:sp>
        <p:nvSpPr>
          <p:cNvPr id="141" name="Google Shape;141;p24"/>
          <p:cNvSpPr txBox="1"/>
          <p:nvPr>
            <p:ph idx="2" type="body"/>
          </p:nvPr>
        </p:nvSpPr>
        <p:spPr>
          <a:xfrm>
            <a:off x="4939500" y="247725"/>
            <a:ext cx="3837000" cy="4122300"/>
          </a:xfrm>
          <a:prstGeom prst="rect">
            <a:avLst/>
          </a:prstGeom>
        </p:spPr>
        <p:txBody>
          <a:bodyPr anchorCtr="0" anchor="ctr" bIns="91425" lIns="91425" spcFirstLastPara="1" rIns="91425" wrap="square" tIns="91425">
            <a:normAutofit lnSpcReduction="20000"/>
          </a:bodyPr>
          <a:lstStyle/>
          <a:p>
            <a:pPr indent="-342900" lvl="0" marL="457200" rtl="0" algn="l">
              <a:spcBef>
                <a:spcPts val="0"/>
              </a:spcBef>
              <a:spcAft>
                <a:spcPts val="0"/>
              </a:spcAft>
              <a:buSzPts val="1800"/>
              <a:buChar char="●"/>
            </a:pPr>
            <a:r>
              <a:rPr lang="en"/>
              <a:t>Born August 6, 1928 in Pittsburg, PA.</a:t>
            </a:r>
            <a:endParaRPr/>
          </a:p>
          <a:p>
            <a:pPr indent="-342900" lvl="0" marL="457200" rtl="0" algn="l">
              <a:spcBef>
                <a:spcPts val="0"/>
              </a:spcBef>
              <a:spcAft>
                <a:spcPts val="0"/>
              </a:spcAft>
              <a:buSzPts val="1800"/>
              <a:buChar char="●"/>
            </a:pPr>
            <a:r>
              <a:rPr lang="en"/>
              <a:t>Warhol was inspired by the byzantine icon paintings that existed in his church which lead to the screen printings done of famous people.</a:t>
            </a:r>
            <a:endParaRPr/>
          </a:p>
          <a:p>
            <a:pPr indent="-342900" lvl="0" marL="457200" rtl="0" algn="l">
              <a:spcBef>
                <a:spcPts val="0"/>
              </a:spcBef>
              <a:spcAft>
                <a:spcPts val="0"/>
              </a:spcAft>
              <a:buSzPts val="1800"/>
              <a:buChar char="●"/>
            </a:pPr>
            <a:r>
              <a:rPr lang="en"/>
              <a:t>Warhol got his start as a commercial designer and illustrator in the 1950s.</a:t>
            </a:r>
            <a:endParaRPr/>
          </a:p>
          <a:p>
            <a:pPr indent="-342900" lvl="0" marL="457200" rtl="0" algn="l">
              <a:spcBef>
                <a:spcPts val="0"/>
              </a:spcBef>
              <a:spcAft>
                <a:spcPts val="0"/>
              </a:spcAft>
              <a:buSzPts val="1800"/>
              <a:buChar char="●"/>
            </a:pPr>
            <a:r>
              <a:rPr lang="en"/>
              <a:t>He created art that contrasted with Abstract Expressionism and celebrated the mundane or commercial.</a:t>
            </a:r>
            <a:endParaRPr/>
          </a:p>
          <a:p>
            <a:pPr indent="-342900" lvl="0" marL="457200" rtl="0" algn="l">
              <a:spcBef>
                <a:spcPts val="0"/>
              </a:spcBef>
              <a:spcAft>
                <a:spcPts val="0"/>
              </a:spcAft>
              <a:buSzPts val="1800"/>
              <a:buChar char="●"/>
            </a:pPr>
            <a:r>
              <a:rPr lang="en"/>
              <a:t>Died in 1987.</a:t>
            </a:r>
            <a:endParaRPr/>
          </a:p>
        </p:txBody>
      </p:sp>
      <p:pic>
        <p:nvPicPr>
          <p:cNvPr id="142" name="Google Shape;142;p24"/>
          <p:cNvPicPr preferRelativeResize="0"/>
          <p:nvPr/>
        </p:nvPicPr>
        <p:blipFill>
          <a:blip r:embed="rId3">
            <a:alphaModFix/>
          </a:blip>
          <a:stretch>
            <a:fillRect/>
          </a:stretch>
        </p:blipFill>
        <p:spPr>
          <a:xfrm>
            <a:off x="874088" y="247725"/>
            <a:ext cx="2828025" cy="22624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142"/>
                                        </p:tgtEl>
                                        <p:attrNameLst>
                                          <p:attrName>style.visibility</p:attrName>
                                        </p:attrNameLst>
                                      </p:cBhvr>
                                      <p:to>
                                        <p:strVal val="visible"/>
                                      </p:to>
                                    </p:set>
                                    <p:anim calcmode="lin" valueType="num">
                                      <p:cBhvr additive="base">
                                        <p:cTn dur="1000"/>
                                        <p:tgtEl>
                                          <p:spTgt spid="142"/>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1">
                                            <p:txEl>
                                              <p:pRg end="0" st="0"/>
                                            </p:txEl>
                                          </p:spTgt>
                                        </p:tgtEl>
                                        <p:attrNameLst>
                                          <p:attrName>style.visibility</p:attrName>
                                        </p:attrNameLst>
                                      </p:cBhvr>
                                      <p:to>
                                        <p:strVal val="visible"/>
                                      </p:to>
                                    </p:set>
                                    <p:animEffect filter="fade" transition="in">
                                      <p:cBhvr>
                                        <p:cTn dur="1500"/>
                                        <p:tgtEl>
                                          <p:spTgt spid="141">
                                            <p:txEl>
                                              <p:pRg end="0" st="0"/>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141">
                                            <p:txEl>
                                              <p:pRg end="1" st="1"/>
                                            </p:txEl>
                                          </p:spTgt>
                                        </p:tgtEl>
                                        <p:attrNameLst>
                                          <p:attrName>style.visibility</p:attrName>
                                        </p:attrNameLst>
                                      </p:cBhvr>
                                      <p:to>
                                        <p:strVal val="visible"/>
                                      </p:to>
                                    </p:set>
                                    <p:animEffect filter="fade" transition="in">
                                      <p:cBhvr>
                                        <p:cTn dur="1500"/>
                                        <p:tgtEl>
                                          <p:spTgt spid="141">
                                            <p:txEl>
                                              <p:pRg end="1" st="1"/>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41">
                                            <p:txEl>
                                              <p:pRg end="2" st="2"/>
                                            </p:txEl>
                                          </p:spTgt>
                                        </p:tgtEl>
                                        <p:attrNameLst>
                                          <p:attrName>style.visibility</p:attrName>
                                        </p:attrNameLst>
                                      </p:cBhvr>
                                      <p:to>
                                        <p:strVal val="visible"/>
                                      </p:to>
                                    </p:set>
                                    <p:animEffect filter="fade" transition="in">
                                      <p:cBhvr>
                                        <p:cTn dur="1500"/>
                                        <p:tgtEl>
                                          <p:spTgt spid="141">
                                            <p:txEl>
                                              <p:pRg end="2" st="2"/>
                                            </p:txEl>
                                          </p:spTgt>
                                        </p:tgtEl>
                                      </p:cBhvr>
                                    </p:animEffect>
                                  </p:childTnLst>
                                </p:cTn>
                              </p:par>
                            </p:childTnLst>
                          </p:cTn>
                        </p:par>
                        <p:par>
                          <p:cTn fill="hold">
                            <p:stCondLst>
                              <p:cond delay="5500"/>
                            </p:stCondLst>
                            <p:childTnLst>
                              <p:par>
                                <p:cTn fill="hold" nodeType="afterEffect" presetClass="entr" presetID="10" presetSubtype="0">
                                  <p:stCondLst>
                                    <p:cond delay="0"/>
                                  </p:stCondLst>
                                  <p:childTnLst>
                                    <p:set>
                                      <p:cBhvr>
                                        <p:cTn dur="1" fill="hold">
                                          <p:stCondLst>
                                            <p:cond delay="0"/>
                                          </p:stCondLst>
                                        </p:cTn>
                                        <p:tgtEl>
                                          <p:spTgt spid="141">
                                            <p:txEl>
                                              <p:pRg end="3" st="3"/>
                                            </p:txEl>
                                          </p:spTgt>
                                        </p:tgtEl>
                                        <p:attrNameLst>
                                          <p:attrName>style.visibility</p:attrName>
                                        </p:attrNameLst>
                                      </p:cBhvr>
                                      <p:to>
                                        <p:strVal val="visible"/>
                                      </p:to>
                                    </p:set>
                                    <p:animEffect filter="fade" transition="in">
                                      <p:cBhvr>
                                        <p:cTn dur="1500"/>
                                        <p:tgtEl>
                                          <p:spTgt spid="141">
                                            <p:txEl>
                                              <p:pRg end="3" st="3"/>
                                            </p:txEl>
                                          </p:spTgt>
                                        </p:tgtEl>
                                      </p:cBhvr>
                                    </p:animEffect>
                                  </p:childTnLst>
                                </p:cTn>
                              </p:par>
                            </p:childTnLst>
                          </p:cTn>
                        </p:par>
                        <p:par>
                          <p:cTn fill="hold">
                            <p:stCondLst>
                              <p:cond delay="7000"/>
                            </p:stCondLst>
                            <p:childTnLst>
                              <p:par>
                                <p:cTn fill="hold" nodeType="afterEffect" presetClass="entr" presetID="10" presetSubtype="0">
                                  <p:stCondLst>
                                    <p:cond delay="0"/>
                                  </p:stCondLst>
                                  <p:childTnLst>
                                    <p:set>
                                      <p:cBhvr>
                                        <p:cTn dur="1" fill="hold">
                                          <p:stCondLst>
                                            <p:cond delay="0"/>
                                          </p:stCondLst>
                                        </p:cTn>
                                        <p:tgtEl>
                                          <p:spTgt spid="141">
                                            <p:txEl>
                                              <p:pRg end="4" st="4"/>
                                            </p:txEl>
                                          </p:spTgt>
                                        </p:tgtEl>
                                        <p:attrNameLst>
                                          <p:attrName>style.visibility</p:attrName>
                                        </p:attrNameLst>
                                      </p:cBhvr>
                                      <p:to>
                                        <p:strVal val="visible"/>
                                      </p:to>
                                    </p:set>
                                    <p:animEffect filter="fade" transition="in">
                                      <p:cBhvr>
                                        <p:cTn dur="1500"/>
                                        <p:tgtEl>
                                          <p:spTgt spid="141">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5"/>
          <p:cNvSpPr txBox="1"/>
          <p:nvPr>
            <p:ph type="title"/>
          </p:nvPr>
        </p:nvSpPr>
        <p:spPr>
          <a:xfrm>
            <a:off x="311700" y="15240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3000"/>
              <a:t>Roy </a:t>
            </a:r>
            <a:r>
              <a:rPr lang="en" sz="3000"/>
              <a:t>Lichtenstein</a:t>
            </a:r>
            <a:endParaRPr sz="3000"/>
          </a:p>
        </p:txBody>
      </p:sp>
      <p:sp>
        <p:nvSpPr>
          <p:cNvPr id="148" name="Google Shape;148;p25"/>
          <p:cNvSpPr txBox="1"/>
          <p:nvPr>
            <p:ph idx="1" type="body"/>
          </p:nvPr>
        </p:nvSpPr>
        <p:spPr>
          <a:xfrm>
            <a:off x="311700" y="996000"/>
            <a:ext cx="4490400" cy="38196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Clr>
                <a:schemeClr val="dk2"/>
              </a:buClr>
              <a:buSzPts val="1100"/>
              <a:buFont typeface="Arial"/>
              <a:buNone/>
            </a:pPr>
            <a:r>
              <a:rPr lang="en" sz="1900">
                <a:solidFill>
                  <a:srgbClr val="252525"/>
                </a:solidFill>
                <a:highlight>
                  <a:schemeClr val="lt1"/>
                </a:highlight>
                <a:latin typeface="Georgia"/>
                <a:ea typeface="Georgia"/>
                <a:cs typeface="Georgia"/>
                <a:sym typeface="Georgia"/>
              </a:rPr>
              <a:t>1923-1997</a:t>
            </a:r>
            <a:endParaRPr sz="1900">
              <a:solidFill>
                <a:srgbClr val="252525"/>
              </a:solidFill>
              <a:highlight>
                <a:schemeClr val="lt1"/>
              </a:highlight>
              <a:latin typeface="Georgia"/>
              <a:ea typeface="Georgia"/>
              <a:cs typeface="Georgia"/>
              <a:sym typeface="Georgia"/>
            </a:endParaRPr>
          </a:p>
          <a:p>
            <a:pPr indent="-349250" lvl="0" marL="457200" rtl="0" algn="l">
              <a:spcBef>
                <a:spcPts val="1200"/>
              </a:spcBef>
              <a:spcAft>
                <a:spcPts val="0"/>
              </a:spcAft>
              <a:buClr>
                <a:srgbClr val="252525"/>
              </a:buClr>
              <a:buSzPts val="1900"/>
              <a:buFont typeface="Georgia"/>
              <a:buChar char="●"/>
            </a:pPr>
            <a:r>
              <a:rPr lang="en" sz="1900">
                <a:solidFill>
                  <a:srgbClr val="252525"/>
                </a:solidFill>
                <a:highlight>
                  <a:schemeClr val="lt1"/>
                </a:highlight>
                <a:latin typeface="Georgia"/>
                <a:ea typeface="Georgia"/>
                <a:cs typeface="Georgia"/>
                <a:sym typeface="Georgia"/>
              </a:rPr>
              <a:t>Inspired by (appropriated) comic strips and advertising.</a:t>
            </a:r>
            <a:endParaRPr sz="1900">
              <a:solidFill>
                <a:srgbClr val="252525"/>
              </a:solidFill>
              <a:highlight>
                <a:schemeClr val="lt1"/>
              </a:highlight>
              <a:latin typeface="Georgia"/>
              <a:ea typeface="Georgia"/>
              <a:cs typeface="Georgia"/>
              <a:sym typeface="Georgia"/>
            </a:endParaRPr>
          </a:p>
          <a:p>
            <a:pPr indent="-349250" lvl="0" marL="457200" rtl="0" algn="l">
              <a:spcBef>
                <a:spcPts val="0"/>
              </a:spcBef>
              <a:spcAft>
                <a:spcPts val="0"/>
              </a:spcAft>
              <a:buClr>
                <a:srgbClr val="252525"/>
              </a:buClr>
              <a:buSzPts val="1900"/>
              <a:buFont typeface="Georgia"/>
              <a:buChar char="●"/>
            </a:pPr>
            <a:r>
              <a:rPr lang="en" sz="1900">
                <a:solidFill>
                  <a:srgbClr val="252525"/>
                </a:solidFill>
                <a:highlight>
                  <a:schemeClr val="lt1"/>
                </a:highlight>
                <a:latin typeface="Georgia"/>
                <a:ea typeface="Georgia"/>
                <a:cs typeface="Georgia"/>
                <a:sym typeface="Georgia"/>
              </a:rPr>
              <a:t>Uses thick lines, bold colors, and “ben-day” dots. The are used to create the illusion of color. This process is often used in print media like comic strips.</a:t>
            </a:r>
            <a:endParaRPr sz="1900">
              <a:solidFill>
                <a:srgbClr val="252525"/>
              </a:solidFill>
              <a:highlight>
                <a:schemeClr val="lt1"/>
              </a:highlight>
              <a:latin typeface="Georgia"/>
              <a:ea typeface="Georgia"/>
              <a:cs typeface="Georgia"/>
              <a:sym typeface="Georgia"/>
            </a:endParaRPr>
          </a:p>
          <a:p>
            <a:pPr indent="-349250" lvl="0" marL="457200" rtl="0" algn="l">
              <a:spcBef>
                <a:spcPts val="0"/>
              </a:spcBef>
              <a:spcAft>
                <a:spcPts val="0"/>
              </a:spcAft>
              <a:buClr>
                <a:srgbClr val="252525"/>
              </a:buClr>
              <a:buSzPts val="1900"/>
              <a:buFont typeface="Georgia"/>
              <a:buChar char="●"/>
            </a:pPr>
            <a:r>
              <a:rPr lang="en" sz="1900">
                <a:solidFill>
                  <a:srgbClr val="252525"/>
                </a:solidFill>
                <a:highlight>
                  <a:schemeClr val="lt1"/>
                </a:highlight>
                <a:latin typeface="Georgia"/>
                <a:ea typeface="Georgia"/>
                <a:cs typeface="Georgia"/>
                <a:sym typeface="Georgia"/>
              </a:rPr>
              <a:t>He later produced large scale artworks in his style that mimicked masters like Van Gogh, Picasso, and others.</a:t>
            </a:r>
            <a:endParaRPr sz="1900">
              <a:solidFill>
                <a:srgbClr val="252525"/>
              </a:solidFill>
              <a:highlight>
                <a:schemeClr val="lt1"/>
              </a:highlight>
              <a:latin typeface="Georgia"/>
              <a:ea typeface="Georgia"/>
              <a:cs typeface="Georgia"/>
              <a:sym typeface="Georgia"/>
            </a:endParaRPr>
          </a:p>
        </p:txBody>
      </p:sp>
      <p:pic>
        <p:nvPicPr>
          <p:cNvPr id="149" name="Google Shape;149;p25"/>
          <p:cNvPicPr preferRelativeResize="0"/>
          <p:nvPr/>
        </p:nvPicPr>
        <p:blipFill>
          <a:blip r:embed="rId3">
            <a:alphaModFix/>
          </a:blip>
          <a:stretch>
            <a:fillRect/>
          </a:stretch>
        </p:blipFill>
        <p:spPr>
          <a:xfrm>
            <a:off x="5097000" y="152400"/>
            <a:ext cx="3738996" cy="4838700"/>
          </a:xfrm>
          <a:prstGeom prst="rect">
            <a:avLst/>
          </a:prstGeom>
          <a:noFill/>
          <a:ln>
            <a:noFill/>
          </a:ln>
        </p:spPr>
      </p:pic>
      <p:sp>
        <p:nvSpPr>
          <p:cNvPr id="150" name="Google Shape;150;p25"/>
          <p:cNvSpPr txBox="1"/>
          <p:nvPr/>
        </p:nvSpPr>
        <p:spPr>
          <a:xfrm>
            <a:off x="4868525" y="0"/>
            <a:ext cx="4275600" cy="890700"/>
          </a:xfrm>
          <a:prstGeom prst="rect">
            <a:avLst/>
          </a:prstGeom>
          <a:noFill/>
          <a:ln>
            <a:noFill/>
          </a:ln>
        </p:spPr>
        <p:txBody>
          <a:bodyPr anchorCtr="0" anchor="t" bIns="91425" lIns="91425" spcFirstLastPara="1" rIns="91425" wrap="square" tIns="91425">
            <a:spAutoFit/>
          </a:bodyPr>
          <a:lstStyle/>
          <a:p>
            <a:pPr indent="0" lvl="0" marL="0" rtl="0" algn="l">
              <a:lnSpc>
                <a:spcPct val="142857"/>
              </a:lnSpc>
              <a:spcBef>
                <a:spcPts val="0"/>
              </a:spcBef>
              <a:spcAft>
                <a:spcPts val="0"/>
              </a:spcAft>
              <a:buNone/>
            </a:pPr>
            <a:r>
              <a:rPr lang="en" sz="1050">
                <a:solidFill>
                  <a:srgbClr val="767676"/>
                </a:solidFill>
                <a:highlight>
                  <a:srgbClr val="FFFFFF"/>
                </a:highlight>
              </a:rPr>
              <a:t>Lichtenstein's 1963 </a:t>
            </a:r>
            <a:r>
              <a:rPr i="1" lang="en" sz="1050">
                <a:solidFill>
                  <a:srgbClr val="767676"/>
                </a:solidFill>
                <a:highlight>
                  <a:srgbClr val="FFFFFF"/>
                </a:highlight>
              </a:rPr>
              <a:t>Drowning Girl</a:t>
            </a:r>
            <a:r>
              <a:rPr lang="en" sz="1050">
                <a:solidFill>
                  <a:srgbClr val="767676"/>
                </a:solidFill>
                <a:highlight>
                  <a:srgbClr val="FFFFFF"/>
                </a:highlight>
              </a:rPr>
              <a:t>.</a:t>
            </a:r>
            <a:endParaRPr sz="1050">
              <a:solidFill>
                <a:srgbClr val="767676"/>
              </a:solidFill>
              <a:highlight>
                <a:srgbClr val="FFFFFF"/>
              </a:highlight>
            </a:endParaRPr>
          </a:p>
          <a:p>
            <a:pPr indent="0" lvl="0" marL="0" rtl="0" algn="l">
              <a:lnSpc>
                <a:spcPct val="170000"/>
              </a:lnSpc>
              <a:spcBef>
                <a:spcPts val="200"/>
              </a:spcBef>
              <a:spcAft>
                <a:spcPts val="0"/>
              </a:spcAft>
              <a:buNone/>
            </a:pPr>
            <a:r>
              <a:rPr i="1" lang="en" sz="1100">
                <a:solidFill>
                  <a:srgbClr val="767676"/>
                </a:solidFill>
                <a:highlight>
                  <a:srgbClr val="FFFFFF"/>
                </a:highlight>
              </a:rPr>
              <a:t>The Museum of Modern Art, New York/Estate of Roy Lichtenstein</a:t>
            </a:r>
            <a:endParaRPr i="1" sz="1100">
              <a:solidFill>
                <a:srgbClr val="767676"/>
              </a:solidFill>
              <a:highlight>
                <a:srgbClr val="FFFFFF"/>
              </a:highlight>
            </a:endParaRPr>
          </a:p>
          <a:p>
            <a:pPr indent="0" lvl="0" marL="0" rtl="0" algn="l">
              <a:lnSpc>
                <a:spcPct val="115000"/>
              </a:lnSpc>
              <a:spcBef>
                <a:spcPts val="0"/>
              </a:spcBef>
              <a:spcAft>
                <a:spcPts val="0"/>
              </a:spcAft>
              <a:buNone/>
            </a:pPr>
            <a:r>
              <a:t/>
            </a:r>
            <a:endParaRPr sz="105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149"/>
                                        </p:tgtEl>
                                        <p:attrNameLst>
                                          <p:attrName>style.visibility</p:attrName>
                                        </p:attrNameLst>
                                      </p:cBhvr>
                                      <p:to>
                                        <p:strVal val="visible"/>
                                      </p:to>
                                    </p:set>
                                    <p:anim calcmode="lin" valueType="num">
                                      <p:cBhvr additive="base">
                                        <p:cTn dur="1000"/>
                                        <p:tgtEl>
                                          <p:spTgt spid="149"/>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48">
                                            <p:txEl>
                                              <p:pRg end="0" st="0"/>
                                            </p:txEl>
                                          </p:spTgt>
                                        </p:tgtEl>
                                        <p:attrNameLst>
                                          <p:attrName>style.visibility</p:attrName>
                                        </p:attrNameLst>
                                      </p:cBhvr>
                                      <p:to>
                                        <p:strVal val="visible"/>
                                      </p:to>
                                    </p:set>
                                    <p:animEffect filter="fade" transition="in">
                                      <p:cBhvr>
                                        <p:cTn dur="1000"/>
                                        <p:tgtEl>
                                          <p:spTgt spid="148">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48">
                                            <p:txEl>
                                              <p:pRg end="1" st="1"/>
                                            </p:txEl>
                                          </p:spTgt>
                                        </p:tgtEl>
                                        <p:attrNameLst>
                                          <p:attrName>style.visibility</p:attrName>
                                        </p:attrNameLst>
                                      </p:cBhvr>
                                      <p:to>
                                        <p:strVal val="visible"/>
                                      </p:to>
                                    </p:set>
                                    <p:animEffect filter="fade" transition="in">
                                      <p:cBhvr>
                                        <p:cTn dur="1000"/>
                                        <p:tgtEl>
                                          <p:spTgt spid="148">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48">
                                            <p:txEl>
                                              <p:pRg end="2" st="2"/>
                                            </p:txEl>
                                          </p:spTgt>
                                        </p:tgtEl>
                                        <p:attrNameLst>
                                          <p:attrName>style.visibility</p:attrName>
                                        </p:attrNameLst>
                                      </p:cBhvr>
                                      <p:to>
                                        <p:strVal val="visible"/>
                                      </p:to>
                                    </p:set>
                                    <p:animEffect filter="fade" transition="in">
                                      <p:cBhvr>
                                        <p:cTn dur="1000"/>
                                        <p:tgtEl>
                                          <p:spTgt spid="148">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48">
                                            <p:txEl>
                                              <p:pRg end="3" st="3"/>
                                            </p:txEl>
                                          </p:spTgt>
                                        </p:tgtEl>
                                        <p:attrNameLst>
                                          <p:attrName>style.visibility</p:attrName>
                                        </p:attrNameLst>
                                      </p:cBhvr>
                                      <p:to>
                                        <p:strVal val="visible"/>
                                      </p:to>
                                    </p:set>
                                    <p:animEffect filter="fade" transition="in">
                                      <p:cBhvr>
                                        <p:cTn dur="1000"/>
                                        <p:tgtEl>
                                          <p:spTgt spid="148">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6"/>
          <p:cNvSpPr txBox="1"/>
          <p:nvPr/>
        </p:nvSpPr>
        <p:spPr>
          <a:xfrm>
            <a:off x="960275" y="3968150"/>
            <a:ext cx="3000000" cy="766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i="1" lang="en" sz="850">
                <a:solidFill>
                  <a:schemeClr val="dk2"/>
                </a:solidFill>
                <a:highlight>
                  <a:srgbClr val="FFFFFF"/>
                </a:highlight>
              </a:rPr>
              <a:t>Conveyor Belt</a:t>
            </a:r>
            <a:r>
              <a:rPr lang="en" sz="850">
                <a:solidFill>
                  <a:schemeClr val="dk2"/>
                </a:solidFill>
                <a:highlight>
                  <a:srgbClr val="FFFFFF"/>
                </a:highlight>
              </a:rPr>
              <a:t>, 1964. Oil on canvas, with motorized conveyor, painted canvas conveyor belt, painted fabric, and wood. 6' x 13' 2" x 2' 4" (182.9 x 401.3 x 71.1 cm) [72" x 158" x 28"]. Guggenheim Abu Dhabi.</a:t>
            </a:r>
            <a:endParaRPr sz="850">
              <a:solidFill>
                <a:schemeClr val="dk2"/>
              </a:solidFill>
              <a:highlight>
                <a:srgbClr val="FFFFFF"/>
              </a:highlight>
            </a:endParaRPr>
          </a:p>
        </p:txBody>
      </p:sp>
      <p:pic>
        <p:nvPicPr>
          <p:cNvPr id="156" name="Google Shape;156;p26"/>
          <p:cNvPicPr preferRelativeResize="0"/>
          <p:nvPr/>
        </p:nvPicPr>
        <p:blipFill>
          <a:blip r:embed="rId3">
            <a:alphaModFix/>
          </a:blip>
          <a:stretch>
            <a:fillRect/>
          </a:stretch>
        </p:blipFill>
        <p:spPr>
          <a:xfrm>
            <a:off x="-12" y="0"/>
            <a:ext cx="7044777" cy="3831976"/>
          </a:xfrm>
          <a:prstGeom prst="rect">
            <a:avLst/>
          </a:prstGeom>
          <a:noFill/>
          <a:ln>
            <a:noFill/>
          </a:ln>
        </p:spPr>
      </p:pic>
      <p:sp>
        <p:nvSpPr>
          <p:cNvPr id="157" name="Google Shape;157;p26"/>
          <p:cNvSpPr txBox="1"/>
          <p:nvPr>
            <p:ph idx="2" type="body"/>
          </p:nvPr>
        </p:nvSpPr>
        <p:spPr>
          <a:xfrm>
            <a:off x="5282650" y="903050"/>
            <a:ext cx="3488700" cy="3831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a:solidFill>
                  <a:srgbClr val="252525"/>
                </a:solidFill>
                <a:highlight>
                  <a:srgbClr val="FFFFFF"/>
                </a:highlight>
                <a:latin typeface="Georgia"/>
                <a:ea typeface="Georgia"/>
                <a:cs typeface="Georgia"/>
                <a:sym typeface="Georgia"/>
              </a:rPr>
              <a:t>1933-2017</a:t>
            </a:r>
            <a:endParaRPr sz="1900">
              <a:solidFill>
                <a:srgbClr val="252525"/>
              </a:solidFill>
              <a:highlight>
                <a:srgbClr val="FFFFFF"/>
              </a:highlight>
              <a:latin typeface="Georgia"/>
              <a:ea typeface="Georgia"/>
              <a:cs typeface="Georgia"/>
              <a:sym typeface="Georgia"/>
            </a:endParaRPr>
          </a:p>
          <a:p>
            <a:pPr indent="-349250" lvl="0" marL="457200" rtl="0" algn="l">
              <a:spcBef>
                <a:spcPts val="1200"/>
              </a:spcBef>
              <a:spcAft>
                <a:spcPts val="0"/>
              </a:spcAft>
              <a:buClr>
                <a:srgbClr val="252525"/>
              </a:buClr>
              <a:buSzPts val="1900"/>
              <a:buFont typeface="Georgia"/>
              <a:buChar char="●"/>
            </a:pPr>
            <a:r>
              <a:rPr lang="en" sz="1900">
                <a:solidFill>
                  <a:srgbClr val="252525"/>
                </a:solidFill>
                <a:highlight>
                  <a:srgbClr val="FFFFFF"/>
                </a:highlight>
                <a:latin typeface="Georgia"/>
                <a:ea typeface="Georgia"/>
                <a:cs typeface="Georgia"/>
                <a:sym typeface="Georgia"/>
              </a:rPr>
              <a:t>Painted large billboards.</a:t>
            </a:r>
            <a:endParaRPr sz="1900">
              <a:solidFill>
                <a:srgbClr val="252525"/>
              </a:solidFill>
              <a:highlight>
                <a:srgbClr val="FFFFFF"/>
              </a:highlight>
              <a:latin typeface="Georgia"/>
              <a:ea typeface="Georgia"/>
              <a:cs typeface="Georgia"/>
              <a:sym typeface="Georgia"/>
            </a:endParaRPr>
          </a:p>
          <a:p>
            <a:pPr indent="-349250" lvl="0" marL="457200" rtl="0" algn="l">
              <a:spcBef>
                <a:spcPts val="0"/>
              </a:spcBef>
              <a:spcAft>
                <a:spcPts val="0"/>
              </a:spcAft>
              <a:buClr>
                <a:srgbClr val="252525"/>
              </a:buClr>
              <a:buSzPts val="1900"/>
              <a:buFont typeface="Georgia"/>
              <a:buChar char="●"/>
            </a:pPr>
            <a:r>
              <a:rPr lang="en" sz="1900">
                <a:solidFill>
                  <a:srgbClr val="252525"/>
                </a:solidFill>
                <a:highlight>
                  <a:srgbClr val="FFFFFF"/>
                </a:highlight>
                <a:latin typeface="Georgia"/>
                <a:ea typeface="Georgia"/>
                <a:cs typeface="Georgia"/>
                <a:sym typeface="Georgia"/>
              </a:rPr>
              <a:t>He drew inspiration from surrealist collages.</a:t>
            </a:r>
            <a:endParaRPr sz="1900">
              <a:solidFill>
                <a:srgbClr val="252525"/>
              </a:solidFill>
              <a:highlight>
                <a:srgbClr val="FFFFFF"/>
              </a:highlight>
              <a:latin typeface="Georgia"/>
              <a:ea typeface="Georgia"/>
              <a:cs typeface="Georgia"/>
              <a:sym typeface="Georgia"/>
            </a:endParaRPr>
          </a:p>
          <a:p>
            <a:pPr indent="-349250" lvl="0" marL="457200" rtl="0" algn="l">
              <a:spcBef>
                <a:spcPts val="0"/>
              </a:spcBef>
              <a:spcAft>
                <a:spcPts val="0"/>
              </a:spcAft>
              <a:buClr>
                <a:srgbClr val="252525"/>
              </a:buClr>
              <a:buSzPts val="1900"/>
              <a:buFont typeface="Georgia"/>
              <a:buChar char="●"/>
            </a:pPr>
            <a:r>
              <a:rPr lang="en" sz="1900">
                <a:solidFill>
                  <a:srgbClr val="252525"/>
                </a:solidFill>
                <a:highlight>
                  <a:srgbClr val="FFFFFF"/>
                </a:highlight>
                <a:latin typeface="Georgia"/>
                <a:ea typeface="Georgia"/>
                <a:cs typeface="Georgia"/>
                <a:sym typeface="Georgia"/>
              </a:rPr>
              <a:t>Uses a simplified realistic style.</a:t>
            </a:r>
            <a:endParaRPr sz="1900">
              <a:solidFill>
                <a:srgbClr val="252525"/>
              </a:solidFill>
              <a:highlight>
                <a:srgbClr val="FFFFFF"/>
              </a:highlight>
              <a:latin typeface="Georgia"/>
              <a:ea typeface="Georgia"/>
              <a:cs typeface="Georgia"/>
              <a:sym typeface="Georgia"/>
            </a:endParaRPr>
          </a:p>
          <a:p>
            <a:pPr indent="-349250" lvl="0" marL="457200" rtl="0" algn="l">
              <a:spcBef>
                <a:spcPts val="0"/>
              </a:spcBef>
              <a:spcAft>
                <a:spcPts val="0"/>
              </a:spcAft>
              <a:buClr>
                <a:srgbClr val="252525"/>
              </a:buClr>
              <a:buSzPts val="1900"/>
              <a:buFont typeface="Georgia"/>
              <a:buChar char="●"/>
            </a:pPr>
            <a:r>
              <a:rPr lang="en" sz="1900">
                <a:solidFill>
                  <a:srgbClr val="252525"/>
                </a:solidFill>
                <a:highlight>
                  <a:srgbClr val="FFFFFF"/>
                </a:highlight>
                <a:latin typeface="Georgia"/>
                <a:ea typeface="Georgia"/>
                <a:cs typeface="Georgia"/>
                <a:sym typeface="Georgia"/>
              </a:rPr>
              <a:t>Created collages that could be viewed as modern critiques of mass consumerism.</a:t>
            </a:r>
            <a:endParaRPr sz="1900">
              <a:solidFill>
                <a:srgbClr val="252525"/>
              </a:solidFill>
              <a:highlight>
                <a:srgbClr val="FFFFFF"/>
              </a:highlight>
              <a:latin typeface="Georgia"/>
              <a:ea typeface="Georgia"/>
              <a:cs typeface="Georgia"/>
              <a:sym typeface="Georgia"/>
            </a:endParaRPr>
          </a:p>
        </p:txBody>
      </p:sp>
      <p:sp>
        <p:nvSpPr>
          <p:cNvPr id="158" name="Google Shape;158;p26"/>
          <p:cNvSpPr txBox="1"/>
          <p:nvPr>
            <p:ph type="title"/>
          </p:nvPr>
        </p:nvSpPr>
        <p:spPr>
          <a:xfrm>
            <a:off x="4921925" y="250250"/>
            <a:ext cx="4082400" cy="652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James Rosenquist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8">
                                  <p:stCondLst>
                                    <p:cond delay="0"/>
                                  </p:stCondLst>
                                  <p:childTnLst>
                                    <p:set>
                                      <p:cBhvr>
                                        <p:cTn dur="1" fill="hold">
                                          <p:stCondLst>
                                            <p:cond delay="0"/>
                                          </p:stCondLst>
                                        </p:cTn>
                                        <p:tgtEl>
                                          <p:spTgt spid="156"/>
                                        </p:tgtEl>
                                        <p:attrNameLst>
                                          <p:attrName>style.visibility</p:attrName>
                                        </p:attrNameLst>
                                      </p:cBhvr>
                                      <p:to>
                                        <p:strVal val="visible"/>
                                      </p:to>
                                    </p:set>
                                    <p:anim calcmode="lin" valueType="num">
                                      <p:cBhvr additive="base">
                                        <p:cTn dur="1000"/>
                                        <p:tgtEl>
                                          <p:spTgt spid="156"/>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57">
                                            <p:txEl>
                                              <p:pRg end="0" st="0"/>
                                            </p:txEl>
                                          </p:spTgt>
                                        </p:tgtEl>
                                        <p:attrNameLst>
                                          <p:attrName>style.visibility</p:attrName>
                                        </p:attrNameLst>
                                      </p:cBhvr>
                                      <p:to>
                                        <p:strVal val="visible"/>
                                      </p:to>
                                    </p:set>
                                    <p:animEffect filter="fade" transition="in">
                                      <p:cBhvr>
                                        <p:cTn dur="1000"/>
                                        <p:tgtEl>
                                          <p:spTgt spid="157">
                                            <p:txEl>
                                              <p:pRg end="0" st="0"/>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57">
                                            <p:txEl>
                                              <p:pRg end="1" st="1"/>
                                            </p:txEl>
                                          </p:spTgt>
                                        </p:tgtEl>
                                        <p:attrNameLst>
                                          <p:attrName>style.visibility</p:attrName>
                                        </p:attrNameLst>
                                      </p:cBhvr>
                                      <p:to>
                                        <p:strVal val="visible"/>
                                      </p:to>
                                    </p:set>
                                    <p:animEffect filter="fade" transition="in">
                                      <p:cBhvr>
                                        <p:cTn dur="1000"/>
                                        <p:tgtEl>
                                          <p:spTgt spid="157">
                                            <p:txEl>
                                              <p:pRg end="1" st="1"/>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57">
                                            <p:txEl>
                                              <p:pRg end="2" st="2"/>
                                            </p:txEl>
                                          </p:spTgt>
                                        </p:tgtEl>
                                        <p:attrNameLst>
                                          <p:attrName>style.visibility</p:attrName>
                                        </p:attrNameLst>
                                      </p:cBhvr>
                                      <p:to>
                                        <p:strVal val="visible"/>
                                      </p:to>
                                    </p:set>
                                    <p:animEffect filter="fade" transition="in">
                                      <p:cBhvr>
                                        <p:cTn dur="1000"/>
                                        <p:tgtEl>
                                          <p:spTgt spid="157">
                                            <p:txEl>
                                              <p:pRg end="2" st="2"/>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57">
                                            <p:txEl>
                                              <p:pRg end="3" st="3"/>
                                            </p:txEl>
                                          </p:spTgt>
                                        </p:tgtEl>
                                        <p:attrNameLst>
                                          <p:attrName>style.visibility</p:attrName>
                                        </p:attrNameLst>
                                      </p:cBhvr>
                                      <p:to>
                                        <p:strVal val="visible"/>
                                      </p:to>
                                    </p:set>
                                    <p:animEffect filter="fade" transition="in">
                                      <p:cBhvr>
                                        <p:cTn dur="1000"/>
                                        <p:tgtEl>
                                          <p:spTgt spid="157">
                                            <p:txEl>
                                              <p:pRg end="3" st="3"/>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157">
                                            <p:txEl>
                                              <p:pRg end="4" st="4"/>
                                            </p:txEl>
                                          </p:spTgt>
                                        </p:tgtEl>
                                        <p:attrNameLst>
                                          <p:attrName>style.visibility</p:attrName>
                                        </p:attrNameLst>
                                      </p:cBhvr>
                                      <p:to>
                                        <p:strVal val="visible"/>
                                      </p:to>
                                    </p:set>
                                    <p:animEffect filter="fade" transition="in">
                                      <p:cBhvr>
                                        <p:cTn dur="1000"/>
                                        <p:tgtEl>
                                          <p:spTgt spid="157">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7"/>
          <p:cNvSpPr txBox="1"/>
          <p:nvPr>
            <p:ph type="ctrTitle"/>
          </p:nvPr>
        </p:nvSpPr>
        <p:spPr>
          <a:xfrm>
            <a:off x="344250" y="1403850"/>
            <a:ext cx="8455500" cy="2146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Thank You!</a:t>
            </a:r>
            <a:endParaRPr/>
          </a:p>
        </p:txBody>
      </p:sp>
      <p:sp>
        <p:nvSpPr>
          <p:cNvPr id="164" name="Google Shape;164;p27"/>
          <p:cNvSpPr txBox="1"/>
          <p:nvPr>
            <p:ph idx="1" type="subTitle"/>
          </p:nvPr>
        </p:nvSpPr>
        <p:spPr>
          <a:xfrm>
            <a:off x="344250" y="3550650"/>
            <a:ext cx="4910100" cy="577800"/>
          </a:xfrm>
          <a:prstGeom prst="rect">
            <a:avLst/>
          </a:prstGeom>
        </p:spPr>
        <p:txBody>
          <a:bodyPr anchorCtr="0" anchor="ctr" bIns="91425" lIns="91425" spcFirstLastPara="1" rIns="91425" wrap="square" tIns="91425">
            <a:normAutofit fontScale="92500"/>
          </a:bodyPr>
          <a:lstStyle/>
          <a:p>
            <a:pPr indent="0" lvl="0" marL="0" rtl="0" algn="l">
              <a:spcBef>
                <a:spcPts val="0"/>
              </a:spcBef>
              <a:spcAft>
                <a:spcPts val="0"/>
              </a:spcAft>
              <a:buNone/>
            </a:pPr>
            <a:r>
              <a:rPr lang="en"/>
              <a:t>I hope you learned something.</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164"/>
                                        </p:tgtEl>
                                        <p:attrNameLst>
                                          <p:attrName>style.visibility</p:attrName>
                                        </p:attrNameLst>
                                      </p:cBhvr>
                                      <p:to>
                                        <p:strVal val="visible"/>
                                      </p:to>
                                    </p:set>
                                    <p:anim calcmode="lin" valueType="num">
                                      <p:cBhvr additive="base">
                                        <p:cTn dur="1000"/>
                                        <p:tgtEl>
                                          <p:spTgt spid="164"/>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chemeClr val="accent4"/>
        </a:solidFill>
      </p:bgPr>
    </p:bg>
    <p:spTree>
      <p:nvGrpSpPr>
        <p:cNvPr id="168" name="Shape 168"/>
        <p:cNvGrpSpPr/>
        <p:nvPr/>
      </p:nvGrpSpPr>
      <p:grpSpPr>
        <a:xfrm>
          <a:off x="0" y="0"/>
          <a:ext cx="0" cy="0"/>
          <a:chOff x="0" y="0"/>
          <a:chExt cx="0" cy="0"/>
        </a:xfrm>
      </p:grpSpPr>
      <p:sp>
        <p:nvSpPr>
          <p:cNvPr id="169" name="Google Shape;169;p28"/>
          <p:cNvSpPr txBox="1"/>
          <p:nvPr>
            <p:ph type="title"/>
          </p:nvPr>
        </p:nvSpPr>
        <p:spPr>
          <a:xfrm>
            <a:off x="311700" y="58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400"/>
              <a:t>Pop Art Quiz</a:t>
            </a:r>
            <a:endParaRPr sz="5400"/>
          </a:p>
        </p:txBody>
      </p:sp>
      <p:sp>
        <p:nvSpPr>
          <p:cNvPr id="170" name="Google Shape;170;p28"/>
          <p:cNvSpPr txBox="1"/>
          <p:nvPr/>
        </p:nvSpPr>
        <p:spPr>
          <a:xfrm>
            <a:off x="409325" y="1162250"/>
            <a:ext cx="5051400" cy="3879000"/>
          </a:xfrm>
          <a:prstGeom prst="rect">
            <a:avLst/>
          </a:prstGeom>
          <a:noFill/>
          <a:ln>
            <a:noFill/>
          </a:ln>
        </p:spPr>
        <p:txBody>
          <a:bodyPr anchorCtr="0" anchor="t" bIns="91425" lIns="91425" spcFirstLastPara="1" rIns="91425" wrap="square" tIns="91425">
            <a:spAutoFit/>
          </a:bodyPr>
          <a:lstStyle/>
          <a:p>
            <a:pPr indent="-381000" lvl="0" marL="457200" rtl="0" algn="l">
              <a:lnSpc>
                <a:spcPct val="150000"/>
              </a:lnSpc>
              <a:spcBef>
                <a:spcPts val="0"/>
              </a:spcBef>
              <a:spcAft>
                <a:spcPts val="0"/>
              </a:spcAft>
              <a:buClr>
                <a:schemeClr val="dk1"/>
              </a:buClr>
              <a:buSzPts val="2400"/>
              <a:buFont typeface="Oswald"/>
              <a:buAutoNum type="arabicPeriod"/>
            </a:pPr>
            <a:r>
              <a:rPr b="1" lang="en" sz="2400">
                <a:solidFill>
                  <a:schemeClr val="dk1"/>
                </a:solidFill>
                <a:latin typeface="Oswald"/>
                <a:ea typeface="Oswald"/>
                <a:cs typeface="Oswald"/>
                <a:sym typeface="Oswald"/>
              </a:rPr>
              <a:t>Define Pop Art.</a:t>
            </a:r>
            <a:endParaRPr b="1" sz="2400">
              <a:solidFill>
                <a:schemeClr val="dk1"/>
              </a:solidFill>
              <a:latin typeface="Oswald"/>
              <a:ea typeface="Oswald"/>
              <a:cs typeface="Oswald"/>
              <a:sym typeface="Oswald"/>
            </a:endParaRPr>
          </a:p>
          <a:p>
            <a:pPr indent="-381000" lvl="0" marL="457200" rtl="0" algn="l">
              <a:lnSpc>
                <a:spcPct val="150000"/>
              </a:lnSpc>
              <a:spcBef>
                <a:spcPts val="0"/>
              </a:spcBef>
              <a:spcAft>
                <a:spcPts val="0"/>
              </a:spcAft>
              <a:buClr>
                <a:schemeClr val="dk1"/>
              </a:buClr>
              <a:buSzPts val="2400"/>
              <a:buFont typeface="Oswald"/>
              <a:buAutoNum type="arabicPeriod"/>
            </a:pPr>
            <a:r>
              <a:rPr b="1" lang="en" sz="2400">
                <a:solidFill>
                  <a:schemeClr val="dk1"/>
                </a:solidFill>
                <a:latin typeface="Oswald"/>
                <a:ea typeface="Oswald"/>
                <a:cs typeface="Oswald"/>
                <a:sym typeface="Oswald"/>
              </a:rPr>
              <a:t>Name 3 characteristics of Pop Art.</a:t>
            </a:r>
            <a:endParaRPr b="1" sz="2400">
              <a:solidFill>
                <a:schemeClr val="dk1"/>
              </a:solidFill>
              <a:latin typeface="Oswald"/>
              <a:ea typeface="Oswald"/>
              <a:cs typeface="Oswald"/>
              <a:sym typeface="Oswald"/>
            </a:endParaRPr>
          </a:p>
          <a:p>
            <a:pPr indent="-381000" lvl="0" marL="457200" rtl="0" algn="l">
              <a:lnSpc>
                <a:spcPct val="150000"/>
              </a:lnSpc>
              <a:spcBef>
                <a:spcPts val="0"/>
              </a:spcBef>
              <a:spcAft>
                <a:spcPts val="0"/>
              </a:spcAft>
              <a:buClr>
                <a:schemeClr val="dk1"/>
              </a:buClr>
              <a:buSzPts val="2400"/>
              <a:buFont typeface="Oswald"/>
              <a:buAutoNum type="arabicPeriod"/>
            </a:pPr>
            <a:r>
              <a:rPr b="1" lang="en" sz="2400">
                <a:solidFill>
                  <a:schemeClr val="dk1"/>
                </a:solidFill>
                <a:latin typeface="Oswald"/>
                <a:ea typeface="Oswald"/>
                <a:cs typeface="Oswald"/>
                <a:sym typeface="Oswald"/>
              </a:rPr>
              <a:t>How did Andy Warhol get his start?</a:t>
            </a:r>
            <a:endParaRPr b="1" sz="2400">
              <a:solidFill>
                <a:schemeClr val="dk1"/>
              </a:solidFill>
              <a:latin typeface="Oswald"/>
              <a:ea typeface="Oswald"/>
              <a:cs typeface="Oswald"/>
              <a:sym typeface="Oswald"/>
            </a:endParaRPr>
          </a:p>
          <a:p>
            <a:pPr indent="-381000" lvl="0" marL="457200" rtl="0" algn="l">
              <a:lnSpc>
                <a:spcPct val="150000"/>
              </a:lnSpc>
              <a:spcBef>
                <a:spcPts val="0"/>
              </a:spcBef>
              <a:spcAft>
                <a:spcPts val="0"/>
              </a:spcAft>
              <a:buClr>
                <a:schemeClr val="dk1"/>
              </a:buClr>
              <a:buSzPts val="2400"/>
              <a:buFont typeface="Oswald"/>
              <a:buAutoNum type="arabicPeriod"/>
            </a:pPr>
            <a:r>
              <a:rPr b="1" lang="en" sz="2400">
                <a:solidFill>
                  <a:schemeClr val="dk1"/>
                </a:solidFill>
                <a:latin typeface="Oswald"/>
                <a:ea typeface="Oswald"/>
                <a:cs typeface="Oswald"/>
                <a:sym typeface="Oswald"/>
              </a:rPr>
              <a:t>Name two other artists associated with Pop Art.</a:t>
            </a:r>
            <a:endParaRPr b="1" sz="2400">
              <a:solidFill>
                <a:schemeClr val="dk1"/>
              </a:solidFill>
              <a:latin typeface="Oswald"/>
              <a:ea typeface="Oswald"/>
              <a:cs typeface="Oswald"/>
              <a:sym typeface="Oswald"/>
            </a:endParaRPr>
          </a:p>
          <a:p>
            <a:pPr indent="-381000" lvl="0" marL="457200" rtl="0" algn="l">
              <a:lnSpc>
                <a:spcPct val="150000"/>
              </a:lnSpc>
              <a:spcBef>
                <a:spcPts val="0"/>
              </a:spcBef>
              <a:spcAft>
                <a:spcPts val="0"/>
              </a:spcAft>
              <a:buClr>
                <a:schemeClr val="dk1"/>
              </a:buClr>
              <a:buSzPts val="2400"/>
              <a:buFont typeface="Oswald"/>
              <a:buAutoNum type="arabicPeriod"/>
            </a:pPr>
            <a:r>
              <a:rPr b="1" lang="en" sz="2400">
                <a:solidFill>
                  <a:schemeClr val="dk1"/>
                </a:solidFill>
                <a:latin typeface="Oswald"/>
                <a:ea typeface="Oswald"/>
                <a:cs typeface="Oswald"/>
                <a:sym typeface="Oswald"/>
              </a:rPr>
              <a:t>What is appropriation?</a:t>
            </a:r>
            <a:endParaRPr b="1" sz="2400">
              <a:solidFill>
                <a:schemeClr val="dk1"/>
              </a:solidFill>
              <a:latin typeface="Oswald"/>
              <a:ea typeface="Oswald"/>
              <a:cs typeface="Oswald"/>
              <a:sym typeface="Oswald"/>
            </a:endParaRPr>
          </a:p>
          <a:p>
            <a:pPr indent="0" lvl="0" marL="457200" rtl="0" algn="l">
              <a:lnSpc>
                <a:spcPct val="150000"/>
              </a:lnSpc>
              <a:spcBef>
                <a:spcPts val="0"/>
              </a:spcBef>
              <a:spcAft>
                <a:spcPts val="0"/>
              </a:spcAft>
              <a:buNone/>
            </a:pPr>
            <a:r>
              <a:t/>
            </a:r>
            <a:endParaRPr b="1" sz="2400">
              <a:solidFill>
                <a:schemeClr val="dk1"/>
              </a:solidFill>
              <a:latin typeface="Oswald"/>
              <a:ea typeface="Oswald"/>
              <a:cs typeface="Oswald"/>
              <a:sym typeface="Oswald"/>
            </a:endParaRPr>
          </a:p>
        </p:txBody>
      </p:sp>
      <p:sp>
        <p:nvSpPr>
          <p:cNvPr id="171" name="Google Shape;171;p28"/>
          <p:cNvSpPr txBox="1"/>
          <p:nvPr/>
        </p:nvSpPr>
        <p:spPr>
          <a:xfrm>
            <a:off x="3515050" y="500800"/>
            <a:ext cx="5517900" cy="42852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Clr>
                <a:schemeClr val="dk2"/>
              </a:buClr>
              <a:buSzPts val="1800"/>
              <a:buFont typeface="Playfair Display"/>
              <a:buAutoNum type="arabicPeriod"/>
            </a:pPr>
            <a:r>
              <a:rPr lang="en" sz="1800">
                <a:solidFill>
                  <a:schemeClr val="dk2"/>
                </a:solidFill>
                <a:highlight>
                  <a:schemeClr val="lt1"/>
                </a:highlight>
                <a:latin typeface="Playfair Display"/>
                <a:ea typeface="Playfair Display"/>
                <a:cs typeface="Playfair Display"/>
                <a:sym typeface="Playfair Display"/>
              </a:rPr>
              <a:t>Pop Art is </a:t>
            </a:r>
            <a:r>
              <a:rPr lang="en" sz="1800">
                <a:solidFill>
                  <a:schemeClr val="dk2"/>
                </a:solidFill>
                <a:highlight>
                  <a:schemeClr val="lt1"/>
                </a:highlight>
                <a:latin typeface="Playfair Display"/>
                <a:ea typeface="Playfair Display"/>
                <a:cs typeface="Playfair Display"/>
                <a:sym typeface="Playfair Display"/>
              </a:rPr>
              <a:t>a response to post-war commodity driven values during the 1960s in the US &amp; Britain.</a:t>
            </a:r>
            <a:endParaRPr sz="1800">
              <a:solidFill>
                <a:schemeClr val="dk2"/>
              </a:solidFill>
              <a:highlight>
                <a:schemeClr val="lt1"/>
              </a:highlight>
              <a:latin typeface="Playfair Display"/>
              <a:ea typeface="Playfair Display"/>
              <a:cs typeface="Playfair Display"/>
              <a:sym typeface="Playfair Display"/>
            </a:endParaRPr>
          </a:p>
          <a:p>
            <a:pPr indent="-342900" lvl="0" marL="457200" rtl="0" algn="l">
              <a:lnSpc>
                <a:spcPct val="115000"/>
              </a:lnSpc>
              <a:spcBef>
                <a:spcPts val="0"/>
              </a:spcBef>
              <a:spcAft>
                <a:spcPts val="0"/>
              </a:spcAft>
              <a:buClr>
                <a:schemeClr val="dk2"/>
              </a:buClr>
              <a:buSzPts val="1800"/>
              <a:buFont typeface="Playfair Display"/>
              <a:buAutoNum type="arabicPeriod"/>
            </a:pPr>
            <a:r>
              <a:rPr lang="en" sz="1800">
                <a:solidFill>
                  <a:schemeClr val="dk2"/>
                </a:solidFill>
                <a:highlight>
                  <a:schemeClr val="lt1"/>
                </a:highlight>
                <a:latin typeface="Playfair Display"/>
                <a:ea typeface="Playfair Display"/>
                <a:cs typeface="Playfair Display"/>
                <a:sym typeface="Playfair Display"/>
              </a:rPr>
              <a:t>Bold flat Colors/New Materials like Acrylic Paint/Adopted Hard-Edge design-- like the ones you see on billboards, comics, and newspapers.</a:t>
            </a:r>
            <a:endParaRPr sz="1800">
              <a:solidFill>
                <a:schemeClr val="dk2"/>
              </a:solidFill>
              <a:highlight>
                <a:schemeClr val="lt1"/>
              </a:highlight>
              <a:latin typeface="Playfair Display"/>
              <a:ea typeface="Playfair Display"/>
              <a:cs typeface="Playfair Display"/>
              <a:sym typeface="Playfair Display"/>
            </a:endParaRPr>
          </a:p>
          <a:p>
            <a:pPr indent="-342900" lvl="0" marL="457200" rtl="0" algn="l">
              <a:lnSpc>
                <a:spcPct val="115000"/>
              </a:lnSpc>
              <a:spcBef>
                <a:spcPts val="0"/>
              </a:spcBef>
              <a:spcAft>
                <a:spcPts val="0"/>
              </a:spcAft>
              <a:buClr>
                <a:schemeClr val="dk2"/>
              </a:buClr>
              <a:buSzPts val="1800"/>
              <a:buFont typeface="Playfair Display"/>
              <a:buAutoNum type="arabicPeriod"/>
            </a:pPr>
            <a:r>
              <a:rPr lang="en" sz="1800">
                <a:solidFill>
                  <a:schemeClr val="dk2"/>
                </a:solidFill>
                <a:highlight>
                  <a:schemeClr val="lt1"/>
                </a:highlight>
                <a:latin typeface="Playfair Display"/>
                <a:ea typeface="Playfair Display"/>
                <a:cs typeface="Playfair Display"/>
                <a:sym typeface="Playfair Display"/>
              </a:rPr>
              <a:t>Started as a commercial designer and illustrator in the 1950s.</a:t>
            </a:r>
            <a:endParaRPr sz="1800">
              <a:solidFill>
                <a:schemeClr val="dk2"/>
              </a:solidFill>
              <a:highlight>
                <a:schemeClr val="lt1"/>
              </a:highlight>
              <a:latin typeface="Playfair Display"/>
              <a:ea typeface="Playfair Display"/>
              <a:cs typeface="Playfair Display"/>
              <a:sym typeface="Playfair Display"/>
            </a:endParaRPr>
          </a:p>
          <a:p>
            <a:pPr indent="-342900" lvl="0" marL="457200" rtl="0" algn="l">
              <a:lnSpc>
                <a:spcPct val="115000"/>
              </a:lnSpc>
              <a:spcBef>
                <a:spcPts val="0"/>
              </a:spcBef>
              <a:spcAft>
                <a:spcPts val="0"/>
              </a:spcAft>
              <a:buClr>
                <a:schemeClr val="dk2"/>
              </a:buClr>
              <a:buSzPts val="1800"/>
              <a:buFont typeface="Playfair Display"/>
              <a:buAutoNum type="arabicPeriod"/>
            </a:pPr>
            <a:r>
              <a:rPr lang="en" sz="1800">
                <a:solidFill>
                  <a:schemeClr val="dk2"/>
                </a:solidFill>
                <a:highlight>
                  <a:schemeClr val="lt1"/>
                </a:highlight>
                <a:latin typeface="Playfair Display"/>
                <a:ea typeface="Playfair Display"/>
                <a:cs typeface="Playfair Display"/>
                <a:sym typeface="Playfair Display"/>
              </a:rPr>
              <a:t>Roy Lichtenstein and James Rosenquist</a:t>
            </a:r>
            <a:endParaRPr sz="1800">
              <a:solidFill>
                <a:schemeClr val="dk2"/>
              </a:solidFill>
              <a:highlight>
                <a:schemeClr val="lt1"/>
              </a:highlight>
              <a:latin typeface="Playfair Display"/>
              <a:ea typeface="Playfair Display"/>
              <a:cs typeface="Playfair Display"/>
              <a:sym typeface="Playfair Display"/>
            </a:endParaRPr>
          </a:p>
          <a:p>
            <a:pPr indent="-342900" lvl="0" marL="457200" rtl="0" algn="l">
              <a:lnSpc>
                <a:spcPct val="115000"/>
              </a:lnSpc>
              <a:spcBef>
                <a:spcPts val="0"/>
              </a:spcBef>
              <a:spcAft>
                <a:spcPts val="0"/>
              </a:spcAft>
              <a:buClr>
                <a:schemeClr val="dk2"/>
              </a:buClr>
              <a:buSzPts val="1800"/>
              <a:buFont typeface="Playfair Display"/>
              <a:buAutoNum type="arabicPeriod"/>
            </a:pPr>
            <a:r>
              <a:rPr lang="en" sz="1800">
                <a:solidFill>
                  <a:schemeClr val="dk2"/>
                </a:solidFill>
                <a:highlight>
                  <a:schemeClr val="lt1"/>
                </a:highlight>
                <a:latin typeface="Playfair Display"/>
                <a:ea typeface="Playfair Display"/>
                <a:cs typeface="Playfair Display"/>
                <a:sym typeface="Playfair Display"/>
              </a:rPr>
              <a:t>Intentionally borrowing, reusing, copying, or altering existing elements, images, and objects within a new artwork.</a:t>
            </a:r>
            <a:endParaRPr sz="1800">
              <a:solidFill>
                <a:schemeClr val="dk2"/>
              </a:solidFill>
              <a:highlight>
                <a:schemeClr val="lt1"/>
              </a:highlight>
              <a:latin typeface="Playfair Display"/>
              <a:ea typeface="Playfair Display"/>
              <a:cs typeface="Playfair Display"/>
              <a:sym typeface="Playfair Display"/>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0"/>
                                          </p:stCondLst>
                                        </p:cTn>
                                        <p:tgtEl>
                                          <p:spTgt spid="17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1">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75" name="Shape 175"/>
        <p:cNvGrpSpPr/>
        <p:nvPr/>
      </p:nvGrpSpPr>
      <p:grpSpPr>
        <a:xfrm>
          <a:off x="0" y="0"/>
          <a:ext cx="0" cy="0"/>
          <a:chOff x="0" y="0"/>
          <a:chExt cx="0" cy="0"/>
        </a:xfrm>
      </p:grpSpPr>
      <p:sp>
        <p:nvSpPr>
          <p:cNvPr id="176" name="Google Shape;176;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Important Vocabulary</a:t>
            </a:r>
            <a:endParaRPr/>
          </a:p>
        </p:txBody>
      </p:sp>
      <p:sp>
        <p:nvSpPr>
          <p:cNvPr id="177" name="Google Shape;177;p29"/>
          <p:cNvSpPr txBox="1"/>
          <p:nvPr>
            <p:ph idx="1" type="body"/>
          </p:nvPr>
        </p:nvSpPr>
        <p:spPr>
          <a:xfrm>
            <a:off x="485100" y="1316625"/>
            <a:ext cx="8347200" cy="33348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a:t>Pop Art – </a:t>
            </a:r>
            <a:r>
              <a:rPr lang="en"/>
              <a:t>Is a response to Post-War Commodity driven values during the 1960s in the US and Britain. Pop is short for “popular” and the style is inspired by popular commercial culture.</a:t>
            </a:r>
            <a:endParaRPr/>
          </a:p>
          <a:p>
            <a:pPr indent="0" lvl="0" marL="0" rtl="0" algn="l">
              <a:spcBef>
                <a:spcPts val="1200"/>
              </a:spcBef>
              <a:spcAft>
                <a:spcPts val="0"/>
              </a:spcAft>
              <a:buNone/>
            </a:pPr>
            <a:r>
              <a:rPr b="1" lang="en"/>
              <a:t>Composition –</a:t>
            </a:r>
            <a:r>
              <a:rPr lang="en"/>
              <a:t> an arrangement of objects in an artwork.</a:t>
            </a:r>
            <a:endParaRPr/>
          </a:p>
          <a:p>
            <a:pPr indent="0" lvl="0" marL="0" rtl="0" algn="l">
              <a:spcBef>
                <a:spcPts val="1200"/>
              </a:spcBef>
              <a:spcAft>
                <a:spcPts val="0"/>
              </a:spcAft>
              <a:buNone/>
            </a:pPr>
            <a:r>
              <a:rPr b="1" lang="en"/>
              <a:t>Consumerism – </a:t>
            </a:r>
            <a:r>
              <a:rPr lang="en"/>
              <a:t>is a social and economic order that encourages the acquisition of goods and services in ever-increasing amounts.</a:t>
            </a:r>
            <a:endParaRPr/>
          </a:p>
          <a:p>
            <a:pPr indent="0" lvl="0" marL="0" rtl="0" algn="l">
              <a:spcBef>
                <a:spcPts val="1200"/>
              </a:spcBef>
              <a:spcAft>
                <a:spcPts val="0"/>
              </a:spcAft>
              <a:buNone/>
            </a:pPr>
            <a:r>
              <a:rPr b="1" lang="en"/>
              <a:t>Appropriation –</a:t>
            </a:r>
            <a:r>
              <a:rPr lang="en"/>
              <a:t> refers to the practice of artists intentionally borrowing, reusing, copying, or altering existing elements, images and objects within a new work.</a:t>
            </a:r>
            <a:endParaRPr/>
          </a:p>
          <a:p>
            <a:pPr indent="0" lvl="0" marL="0" rtl="0" algn="l">
              <a:spcBef>
                <a:spcPts val="1200"/>
              </a:spcBef>
              <a:spcAft>
                <a:spcPts val="0"/>
              </a:spcAft>
              <a:buNone/>
            </a:pPr>
            <a:r>
              <a:rPr b="1" lang="en"/>
              <a:t>Collage – </a:t>
            </a:r>
            <a:r>
              <a:rPr lang="en"/>
              <a:t>assembling different art pieces into a single whole image.</a:t>
            </a:r>
            <a:endParaRPr/>
          </a:p>
          <a:p>
            <a:pPr indent="0" lvl="0" marL="0" rtl="0" algn="l">
              <a:spcBef>
                <a:spcPts val="1200"/>
              </a:spcBef>
              <a:spcAft>
                <a:spcPts val="1200"/>
              </a:spcAft>
              <a:buNone/>
            </a:pPr>
            <a:r>
              <a:rPr b="1" lang="en"/>
              <a:t>Post-War Commodity Boom – </a:t>
            </a:r>
            <a:r>
              <a:rPr lang="en"/>
              <a:t>was a time of increased manufacturing and production due to streamlined processes and infrastructure like highways that lasted from the mid 1940s to 1975.</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7">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7">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7">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7">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7">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7">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ctrTitle"/>
          </p:nvPr>
        </p:nvSpPr>
        <p:spPr>
          <a:xfrm>
            <a:off x="344250" y="1403850"/>
            <a:ext cx="8455500" cy="2146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What is Art?</a:t>
            </a:r>
            <a:endParaRPr/>
          </a:p>
        </p:txBody>
      </p:sp>
      <p:sp>
        <p:nvSpPr>
          <p:cNvPr id="63" name="Google Shape;63;p14"/>
          <p:cNvSpPr txBox="1"/>
          <p:nvPr>
            <p:ph idx="1" type="subTitle"/>
          </p:nvPr>
        </p:nvSpPr>
        <p:spPr>
          <a:xfrm>
            <a:off x="344250" y="3550650"/>
            <a:ext cx="4910100" cy="577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A Pop Art Perspective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2"/>
                                        </p:tgtEl>
                                        <p:attrNameLst>
                                          <p:attrName>style.visibility</p:attrName>
                                        </p:attrNameLst>
                                      </p:cBhvr>
                                      <p:to>
                                        <p:strVal val="visible"/>
                                      </p:to>
                                    </p:set>
                                    <p:animEffect filter="fade" transition="in">
                                      <p:cBhvr>
                                        <p:cTn dur="1000"/>
                                        <p:tgtEl>
                                          <p:spTgt spid="62"/>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63"/>
                                        </p:tgtEl>
                                        <p:attrNameLst>
                                          <p:attrName>style.visibility</p:attrName>
                                        </p:attrNameLst>
                                      </p:cBhvr>
                                      <p:to>
                                        <p:strVal val="visible"/>
                                      </p:to>
                                    </p:set>
                                    <p:animEffect filter="fade" transition="in">
                                      <p:cBhvr>
                                        <p:cTn dur="1000"/>
                                        <p:tgtEl>
                                          <p:spTgt spid="6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Before the Photograph in 1826</a:t>
            </a:r>
            <a:endParaRPr/>
          </a:p>
        </p:txBody>
      </p:sp>
      <p:sp>
        <p:nvSpPr>
          <p:cNvPr id="69" name="Google Shape;69;p15"/>
          <p:cNvSpPr txBox="1"/>
          <p:nvPr/>
        </p:nvSpPr>
        <p:spPr>
          <a:xfrm>
            <a:off x="311700" y="1288975"/>
            <a:ext cx="4561200" cy="25704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550">
                <a:solidFill>
                  <a:schemeClr val="dk2"/>
                </a:solidFill>
                <a:latin typeface="Playfair Display"/>
                <a:ea typeface="Playfair Display"/>
                <a:cs typeface="Playfair Display"/>
                <a:sym typeface="Playfair Display"/>
              </a:rPr>
              <a:t>Up until the invention of the photograph in 1826, art’s definition was relatively static. Art was used as a historical storyteller. It captured events and was used for propaganda for political gain or was used by the elite to capture portraits of themselves and loved ones. In the last 200 years, art’s definition has evolved.</a:t>
            </a:r>
            <a:endParaRPr sz="1550">
              <a:solidFill>
                <a:schemeClr val="dk2"/>
              </a:solidFill>
              <a:latin typeface="Playfair Display"/>
              <a:ea typeface="Playfair Display"/>
              <a:cs typeface="Playfair Display"/>
              <a:sym typeface="Playfair Display"/>
            </a:endParaRPr>
          </a:p>
        </p:txBody>
      </p:sp>
      <p:pic>
        <p:nvPicPr>
          <p:cNvPr id="70" name="Google Shape;70;p15"/>
          <p:cNvPicPr preferRelativeResize="0"/>
          <p:nvPr/>
        </p:nvPicPr>
        <p:blipFill>
          <a:blip r:embed="rId3">
            <a:alphaModFix/>
          </a:blip>
          <a:stretch>
            <a:fillRect/>
          </a:stretch>
        </p:blipFill>
        <p:spPr>
          <a:xfrm>
            <a:off x="5676700" y="661263"/>
            <a:ext cx="2282051" cy="3820972"/>
          </a:xfrm>
          <a:prstGeom prst="rect">
            <a:avLst/>
          </a:prstGeom>
          <a:noFill/>
          <a:ln>
            <a:noFill/>
          </a:ln>
        </p:spPr>
      </p:pic>
      <p:pic>
        <p:nvPicPr>
          <p:cNvPr id="71" name="Google Shape;71;p15"/>
          <p:cNvPicPr preferRelativeResize="0"/>
          <p:nvPr/>
        </p:nvPicPr>
        <p:blipFill>
          <a:blip r:embed="rId4">
            <a:alphaModFix/>
          </a:blip>
          <a:stretch>
            <a:fillRect/>
          </a:stretch>
        </p:blipFill>
        <p:spPr>
          <a:xfrm>
            <a:off x="6351123" y="558009"/>
            <a:ext cx="2395200" cy="4211871"/>
          </a:xfrm>
          <a:prstGeom prst="rect">
            <a:avLst/>
          </a:prstGeom>
          <a:noFill/>
          <a:ln>
            <a:noFill/>
          </a:ln>
        </p:spPr>
      </p:pic>
      <p:pic>
        <p:nvPicPr>
          <p:cNvPr id="72" name="Google Shape;72;p15"/>
          <p:cNvPicPr preferRelativeResize="0"/>
          <p:nvPr/>
        </p:nvPicPr>
        <p:blipFill>
          <a:blip r:embed="rId5">
            <a:alphaModFix/>
          </a:blip>
          <a:stretch>
            <a:fillRect/>
          </a:stretch>
        </p:blipFill>
        <p:spPr>
          <a:xfrm>
            <a:off x="5193000" y="1017717"/>
            <a:ext cx="3639301" cy="288078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69">
                                            <p:txEl>
                                              <p:pRg end="0" st="0"/>
                                            </p:txEl>
                                          </p:spTgt>
                                        </p:tgtEl>
                                        <p:attrNameLst>
                                          <p:attrName>style.visibility</p:attrName>
                                        </p:attrNameLst>
                                      </p:cBhvr>
                                      <p:to>
                                        <p:strVal val="visible"/>
                                      </p:to>
                                    </p:set>
                                    <p:animEffect filter="fade" transition="in">
                                      <p:cBhvr>
                                        <p:cTn dur="1000"/>
                                        <p:tgtEl>
                                          <p:spTgt spid="69">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0"/>
                                        </p:tgtEl>
                                        <p:attrNameLst>
                                          <p:attrName>style.visibility</p:attrName>
                                        </p:attrNameLst>
                                      </p:cBhvr>
                                      <p:to>
                                        <p:strVal val="visible"/>
                                      </p:to>
                                    </p:set>
                                    <p:animEffect filter="fade" transition="in">
                                      <p:cBhvr>
                                        <p:cTn dur="1600"/>
                                        <p:tgtEl>
                                          <p:spTgt spid="70"/>
                                        </p:tgtEl>
                                      </p:cBhvr>
                                    </p:animEffect>
                                  </p:childTnLst>
                                </p:cTn>
                              </p:par>
                            </p:childTnLst>
                          </p:cTn>
                        </p:par>
                        <p:par>
                          <p:cTn fill="hold">
                            <p:stCondLst>
                              <p:cond delay="2600"/>
                            </p:stCondLst>
                            <p:childTnLst>
                              <p:par>
                                <p:cTn fill="hold" nodeType="afterEffect" presetClass="exit" presetID="10" presetSubtype="0">
                                  <p:stCondLst>
                                    <p:cond delay="0"/>
                                  </p:stCondLst>
                                  <p:childTnLst>
                                    <p:animEffect filter="fade" transition="out">
                                      <p:cBhvr>
                                        <p:cTn dur="1000"/>
                                        <p:tgtEl>
                                          <p:spTgt spid="70"/>
                                        </p:tgtEl>
                                      </p:cBhvr>
                                    </p:animEffect>
                                    <p:set>
                                      <p:cBhvr>
                                        <p:cTn dur="1" fill="hold">
                                          <p:stCondLst>
                                            <p:cond delay="1000"/>
                                          </p:stCondLst>
                                        </p:cTn>
                                        <p:tgtEl>
                                          <p:spTgt spid="70"/>
                                        </p:tgtEl>
                                        <p:attrNameLst>
                                          <p:attrName>style.visibility</p:attrName>
                                        </p:attrNameLst>
                                      </p:cBhvr>
                                      <p:to>
                                        <p:strVal val="hidden"/>
                                      </p:to>
                                    </p:set>
                                  </p:childTnLst>
                                </p:cTn>
                              </p:par>
                            </p:childTnLst>
                          </p:cTn>
                        </p:par>
                        <p:par>
                          <p:cTn fill="hold">
                            <p:stCondLst>
                              <p:cond delay="3600"/>
                            </p:stCondLst>
                            <p:childTnLst>
                              <p:par>
                                <p:cTn fill="hold" nodeType="after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800"/>
                                        <p:tgtEl>
                                          <p:spTgt spid="71"/>
                                        </p:tgtEl>
                                      </p:cBhvr>
                                    </p:animEffect>
                                  </p:childTnLst>
                                </p:cTn>
                              </p:par>
                            </p:childTnLst>
                          </p:cTn>
                        </p:par>
                        <p:par>
                          <p:cTn fill="hold">
                            <p:stCondLst>
                              <p:cond delay="5400"/>
                            </p:stCondLst>
                            <p:childTnLst>
                              <p:par>
                                <p:cTn fill="hold" nodeType="afterEffect" presetClass="exit" presetID="10" presetSubtype="0">
                                  <p:stCondLst>
                                    <p:cond delay="0"/>
                                  </p:stCondLst>
                                  <p:childTnLst>
                                    <p:animEffect filter="fade" transition="out">
                                      <p:cBhvr>
                                        <p:cTn dur="1000"/>
                                        <p:tgtEl>
                                          <p:spTgt spid="71"/>
                                        </p:tgtEl>
                                      </p:cBhvr>
                                    </p:animEffect>
                                    <p:set>
                                      <p:cBhvr>
                                        <p:cTn dur="1" fill="hold">
                                          <p:stCondLst>
                                            <p:cond delay="1000"/>
                                          </p:stCondLst>
                                        </p:cTn>
                                        <p:tgtEl>
                                          <p:spTgt spid="71"/>
                                        </p:tgtEl>
                                        <p:attrNameLst>
                                          <p:attrName>style.visibility</p:attrName>
                                        </p:attrNameLst>
                                      </p:cBhvr>
                                      <p:to>
                                        <p:strVal val="hidden"/>
                                      </p:to>
                                    </p:set>
                                  </p:childTnLst>
                                </p:cTn>
                              </p:par>
                            </p:childTnLst>
                          </p:cTn>
                        </p:par>
                        <p:par>
                          <p:cTn fill="hold">
                            <p:stCondLst>
                              <p:cond delay="6400"/>
                            </p:stCondLst>
                            <p:childTnLst>
                              <p:par>
                                <p:cTn fill="hold" nodeType="afterEffect" presetClass="entr" presetID="10" presetSubtype="0">
                                  <p:stCondLst>
                                    <p:cond delay="0"/>
                                  </p:stCondLst>
                                  <p:childTnLst>
                                    <p:set>
                                      <p:cBhvr>
                                        <p:cTn dur="1" fill="hold">
                                          <p:stCondLst>
                                            <p:cond delay="0"/>
                                          </p:stCondLst>
                                        </p:cTn>
                                        <p:tgtEl>
                                          <p:spTgt spid="72"/>
                                        </p:tgtEl>
                                        <p:attrNameLst>
                                          <p:attrName>style.visibility</p:attrName>
                                        </p:attrNameLst>
                                      </p:cBhvr>
                                      <p:to>
                                        <p:strVal val="visible"/>
                                      </p:to>
                                    </p:set>
                                    <p:animEffect filter="fade" transition="in">
                                      <p:cBhvr>
                                        <p:cTn dur="1000"/>
                                        <p:tgtEl>
                                          <p:spTgt spid="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Is This Art?</a:t>
            </a:r>
            <a:endParaRPr/>
          </a:p>
        </p:txBody>
      </p:sp>
      <p:sp>
        <p:nvSpPr>
          <p:cNvPr id="78" name="Google Shape;78;p16"/>
          <p:cNvSpPr txBox="1"/>
          <p:nvPr/>
        </p:nvSpPr>
        <p:spPr>
          <a:xfrm>
            <a:off x="5541000" y="4423850"/>
            <a:ext cx="32913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latin typeface="Playfair Display"/>
                <a:ea typeface="Playfair Display"/>
                <a:cs typeface="Playfair Display"/>
                <a:sym typeface="Playfair Display"/>
              </a:rPr>
              <a:t>Why or Why Not?</a:t>
            </a:r>
            <a:endParaRPr>
              <a:latin typeface="Playfair Display"/>
              <a:ea typeface="Playfair Display"/>
              <a:cs typeface="Playfair Display"/>
              <a:sym typeface="Playfair Display"/>
            </a:endParaRPr>
          </a:p>
        </p:txBody>
      </p:sp>
      <p:pic>
        <p:nvPicPr>
          <p:cNvPr id="79" name="Google Shape;79;p16"/>
          <p:cNvPicPr preferRelativeResize="0"/>
          <p:nvPr/>
        </p:nvPicPr>
        <p:blipFill>
          <a:blip r:embed="rId3">
            <a:alphaModFix/>
          </a:blip>
          <a:stretch>
            <a:fillRect/>
          </a:stretch>
        </p:blipFill>
        <p:spPr>
          <a:xfrm>
            <a:off x="403117" y="1198038"/>
            <a:ext cx="4677107" cy="3101324"/>
          </a:xfrm>
          <a:prstGeom prst="rect">
            <a:avLst/>
          </a:prstGeom>
          <a:noFill/>
          <a:ln>
            <a:noFill/>
          </a:ln>
        </p:spPr>
      </p:pic>
      <p:pic>
        <p:nvPicPr>
          <p:cNvPr id="80" name="Google Shape;80;p16"/>
          <p:cNvPicPr preferRelativeResize="0"/>
          <p:nvPr/>
        </p:nvPicPr>
        <p:blipFill>
          <a:blip r:embed="rId4">
            <a:alphaModFix/>
          </a:blip>
          <a:stretch>
            <a:fillRect/>
          </a:stretch>
        </p:blipFill>
        <p:spPr>
          <a:xfrm>
            <a:off x="5680924" y="1170125"/>
            <a:ext cx="2486511" cy="31013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Is This Art?</a:t>
            </a:r>
            <a:endParaRPr/>
          </a:p>
        </p:txBody>
      </p:sp>
      <p:sp>
        <p:nvSpPr>
          <p:cNvPr id="86" name="Google Shape;86;p17"/>
          <p:cNvSpPr txBox="1"/>
          <p:nvPr/>
        </p:nvSpPr>
        <p:spPr>
          <a:xfrm>
            <a:off x="5541000" y="4423850"/>
            <a:ext cx="32913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latin typeface="Playfair Display"/>
                <a:ea typeface="Playfair Display"/>
                <a:cs typeface="Playfair Display"/>
                <a:sym typeface="Playfair Display"/>
              </a:rPr>
              <a:t>Why or Why Not?</a:t>
            </a:r>
            <a:endParaRPr>
              <a:latin typeface="Playfair Display"/>
              <a:ea typeface="Playfair Display"/>
              <a:cs typeface="Playfair Display"/>
              <a:sym typeface="Playfair Display"/>
            </a:endParaRPr>
          </a:p>
        </p:txBody>
      </p:sp>
      <p:pic>
        <p:nvPicPr>
          <p:cNvPr id="87" name="Google Shape;87;p17"/>
          <p:cNvPicPr preferRelativeResize="0"/>
          <p:nvPr/>
        </p:nvPicPr>
        <p:blipFill>
          <a:blip r:embed="rId3">
            <a:alphaModFix/>
          </a:blip>
          <a:stretch>
            <a:fillRect/>
          </a:stretch>
        </p:blipFill>
        <p:spPr>
          <a:xfrm>
            <a:off x="311700" y="1170125"/>
            <a:ext cx="5236199" cy="3698125"/>
          </a:xfrm>
          <a:prstGeom prst="rect">
            <a:avLst/>
          </a:prstGeom>
          <a:noFill/>
          <a:ln>
            <a:noFill/>
          </a:ln>
        </p:spPr>
      </p:pic>
      <p:pic>
        <p:nvPicPr>
          <p:cNvPr id="88" name="Google Shape;88;p17"/>
          <p:cNvPicPr preferRelativeResize="0"/>
          <p:nvPr/>
        </p:nvPicPr>
        <p:blipFill>
          <a:blip r:embed="rId4">
            <a:alphaModFix/>
          </a:blip>
          <a:stretch>
            <a:fillRect/>
          </a:stretch>
        </p:blipFill>
        <p:spPr>
          <a:xfrm>
            <a:off x="6260599" y="1170125"/>
            <a:ext cx="2301463" cy="31013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1000"/>
                                        <p:tgtEl>
                                          <p:spTgt spid="87"/>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1000"/>
                                        <p:tgtEl>
                                          <p:spTgt spid="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Is This Art?</a:t>
            </a:r>
            <a:endParaRPr/>
          </a:p>
        </p:txBody>
      </p:sp>
      <p:sp>
        <p:nvSpPr>
          <p:cNvPr id="94" name="Google Shape;94;p18"/>
          <p:cNvSpPr txBox="1"/>
          <p:nvPr/>
        </p:nvSpPr>
        <p:spPr>
          <a:xfrm>
            <a:off x="5541000" y="4423850"/>
            <a:ext cx="32913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latin typeface="Playfair Display"/>
                <a:ea typeface="Playfair Display"/>
                <a:cs typeface="Playfair Display"/>
                <a:sym typeface="Playfair Display"/>
              </a:rPr>
              <a:t>Why or Why Not?</a:t>
            </a:r>
            <a:endParaRPr>
              <a:latin typeface="Playfair Display"/>
              <a:ea typeface="Playfair Display"/>
              <a:cs typeface="Playfair Display"/>
              <a:sym typeface="Playfair Display"/>
            </a:endParaRPr>
          </a:p>
        </p:txBody>
      </p:sp>
      <p:pic>
        <p:nvPicPr>
          <p:cNvPr id="95" name="Google Shape;95;p18"/>
          <p:cNvPicPr preferRelativeResize="0"/>
          <p:nvPr/>
        </p:nvPicPr>
        <p:blipFill>
          <a:blip r:embed="rId3">
            <a:alphaModFix/>
          </a:blip>
          <a:stretch>
            <a:fillRect/>
          </a:stretch>
        </p:blipFill>
        <p:spPr>
          <a:xfrm>
            <a:off x="560050" y="1165913"/>
            <a:ext cx="4011950" cy="1257650"/>
          </a:xfrm>
          <a:prstGeom prst="rect">
            <a:avLst/>
          </a:prstGeom>
          <a:noFill/>
          <a:ln>
            <a:noFill/>
          </a:ln>
        </p:spPr>
      </p:pic>
      <p:pic>
        <p:nvPicPr>
          <p:cNvPr id="96" name="Google Shape;96;p18"/>
          <p:cNvPicPr preferRelativeResize="0"/>
          <p:nvPr/>
        </p:nvPicPr>
        <p:blipFill>
          <a:blip r:embed="rId4">
            <a:alphaModFix/>
          </a:blip>
          <a:stretch>
            <a:fillRect/>
          </a:stretch>
        </p:blipFill>
        <p:spPr>
          <a:xfrm>
            <a:off x="6503550" y="817175"/>
            <a:ext cx="1885299" cy="1885299"/>
          </a:xfrm>
          <a:prstGeom prst="rect">
            <a:avLst/>
          </a:prstGeom>
          <a:noFill/>
          <a:ln>
            <a:noFill/>
          </a:ln>
        </p:spPr>
      </p:pic>
      <p:pic>
        <p:nvPicPr>
          <p:cNvPr id="97" name="Google Shape;97;p18"/>
          <p:cNvPicPr preferRelativeResize="0"/>
          <p:nvPr/>
        </p:nvPicPr>
        <p:blipFill>
          <a:blip r:embed="rId5">
            <a:alphaModFix/>
          </a:blip>
          <a:stretch>
            <a:fillRect/>
          </a:stretch>
        </p:blipFill>
        <p:spPr>
          <a:xfrm>
            <a:off x="560050" y="2571750"/>
            <a:ext cx="4239867" cy="23849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95"/>
                                        </p:tgtEl>
                                        <p:attrNameLst>
                                          <p:attrName>style.visibility</p:attrName>
                                        </p:attrNameLst>
                                      </p:cBhvr>
                                      <p:to>
                                        <p:strVal val="visible"/>
                                      </p:to>
                                    </p:set>
                                    <p:animEffect filter="fade" transition="in">
                                      <p:cBhvr>
                                        <p:cTn dur="1000"/>
                                        <p:tgtEl>
                                          <p:spTgt spid="9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1000"/>
                                        <p:tgtEl>
                                          <p:spTgt spid="9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271325" y="526350"/>
            <a:ext cx="8151900" cy="40908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b="1" lang="en"/>
              <a:t>Answer: </a:t>
            </a:r>
            <a:r>
              <a:rPr b="1" lang="en"/>
              <a:t>It is all art. </a:t>
            </a:r>
            <a:endParaRPr b="1"/>
          </a:p>
          <a:p>
            <a:pPr indent="0" lvl="0" marL="0" rtl="0" algn="l">
              <a:spcBef>
                <a:spcPts val="0"/>
              </a:spcBef>
              <a:spcAft>
                <a:spcPts val="0"/>
              </a:spcAft>
              <a:buNone/>
            </a:pPr>
            <a:r>
              <a:rPr lang="en"/>
              <a:t>It can be expressionistic or </a:t>
            </a:r>
            <a:r>
              <a:rPr lang="en"/>
              <a:t>utilitarian in nature. Art is in the process and the result. Art is the act of creation using your imagination.</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
                                            <p:txEl>
                                              <p:pRg end="0" st="0"/>
                                            </p:txEl>
                                          </p:spTgt>
                                        </p:tgtEl>
                                        <p:attrNameLst>
                                          <p:attrName>style.visibility</p:attrName>
                                        </p:attrNameLst>
                                      </p:cBhvr>
                                      <p:to>
                                        <p:strVal val="visible"/>
                                      </p:to>
                                    </p:set>
                                    <p:animEffect filter="fade" transition="in">
                                      <p:cBhvr>
                                        <p:cTn dur="1000"/>
                                        <p:tgtEl>
                                          <p:spTgt spid="10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
                                            <p:txEl>
                                              <p:pRg end="1" st="1"/>
                                            </p:txEl>
                                          </p:spTgt>
                                        </p:tgtEl>
                                        <p:attrNameLst>
                                          <p:attrName>style.visibility</p:attrName>
                                        </p:attrNameLst>
                                      </p:cBhvr>
                                      <p:to>
                                        <p:strVal val="visible"/>
                                      </p:to>
                                    </p:set>
                                    <p:animEffect filter="fade" transition="in">
                                      <p:cBhvr>
                                        <p:cTn dur="1000"/>
                                        <p:tgtEl>
                                          <p:spTgt spid="102">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0"/>
          <p:cNvSpPr txBox="1"/>
          <p:nvPr>
            <p:ph type="title"/>
          </p:nvPr>
        </p:nvSpPr>
        <p:spPr>
          <a:xfrm>
            <a:off x="344250" y="1403850"/>
            <a:ext cx="8455500" cy="2146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The Pop Art Movement</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1">
                                  <p:stCondLst>
                                    <p:cond delay="0"/>
                                  </p:stCondLst>
                                  <p:childTnLst>
                                    <p:set>
                                      <p:cBhvr>
                                        <p:cTn dur="1" fill="hold">
                                          <p:stCondLst>
                                            <p:cond delay="0"/>
                                          </p:stCondLst>
                                        </p:cTn>
                                        <p:tgtEl>
                                          <p:spTgt spid="107"/>
                                        </p:tgtEl>
                                        <p:attrNameLst>
                                          <p:attrName>style.visibility</p:attrName>
                                        </p:attrNameLst>
                                      </p:cBhvr>
                                      <p:to>
                                        <p:strVal val="visible"/>
                                      </p:to>
                                    </p:set>
                                    <p:anim calcmode="lin" valueType="num">
                                      <p:cBhvr additive="base">
                                        <p:cTn dur="1000"/>
                                        <p:tgtEl>
                                          <p:spTgt spid="107"/>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Post World War II Consumerism</a:t>
            </a:r>
            <a:endParaRPr/>
          </a:p>
        </p:txBody>
      </p:sp>
      <p:sp>
        <p:nvSpPr>
          <p:cNvPr id="113" name="Google Shape;113;p21"/>
          <p:cNvSpPr txBox="1"/>
          <p:nvPr>
            <p:ph idx="1" type="body"/>
          </p:nvPr>
        </p:nvSpPr>
        <p:spPr>
          <a:xfrm>
            <a:off x="311700" y="1234050"/>
            <a:ext cx="39999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a:t>The US &amp; Britain had an economic boom and increased production of goods through new mass production practices picked up during the War Era. </a:t>
            </a:r>
            <a:endParaRPr sz="1800"/>
          </a:p>
          <a:p>
            <a:pPr indent="0" lvl="0" marL="0" rtl="0" algn="l">
              <a:spcBef>
                <a:spcPts val="1200"/>
              </a:spcBef>
              <a:spcAft>
                <a:spcPts val="1200"/>
              </a:spcAft>
              <a:buClr>
                <a:schemeClr val="dk2"/>
              </a:buClr>
              <a:buSzPts val="1100"/>
              <a:buFont typeface="Arial"/>
              <a:buNone/>
            </a:pPr>
            <a:r>
              <a:rPr lang="en" sz="1800"/>
              <a:t>This was called the </a:t>
            </a:r>
            <a:r>
              <a:rPr b="1" lang="en" sz="1800"/>
              <a:t>Post-War Commodity Boom</a:t>
            </a:r>
            <a:r>
              <a:rPr lang="en" sz="1800"/>
              <a:t>, which lasted from the mid-1940s to about 1975.</a:t>
            </a:r>
            <a:endParaRPr sz="1800"/>
          </a:p>
        </p:txBody>
      </p:sp>
      <p:sp>
        <p:nvSpPr>
          <p:cNvPr id="114" name="Google Shape;114;p21"/>
          <p:cNvSpPr txBox="1"/>
          <p:nvPr>
            <p:ph idx="2" type="body"/>
          </p:nvPr>
        </p:nvSpPr>
        <p:spPr>
          <a:xfrm>
            <a:off x="4832400" y="1234050"/>
            <a:ext cx="39999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5" name="Google Shape;115;p21"/>
          <p:cNvPicPr preferRelativeResize="0"/>
          <p:nvPr/>
        </p:nvPicPr>
        <p:blipFill>
          <a:blip r:embed="rId3">
            <a:alphaModFix/>
          </a:blip>
          <a:stretch>
            <a:fillRect/>
          </a:stretch>
        </p:blipFill>
        <p:spPr>
          <a:xfrm>
            <a:off x="4571998" y="337700"/>
            <a:ext cx="3585852" cy="2772401"/>
          </a:xfrm>
          <a:prstGeom prst="rect">
            <a:avLst/>
          </a:prstGeom>
          <a:noFill/>
          <a:ln>
            <a:noFill/>
          </a:ln>
        </p:spPr>
      </p:pic>
      <p:pic>
        <p:nvPicPr>
          <p:cNvPr id="116" name="Google Shape;116;p21"/>
          <p:cNvPicPr preferRelativeResize="0"/>
          <p:nvPr/>
        </p:nvPicPr>
        <p:blipFill>
          <a:blip r:embed="rId4">
            <a:alphaModFix/>
          </a:blip>
          <a:stretch>
            <a:fillRect/>
          </a:stretch>
        </p:blipFill>
        <p:spPr>
          <a:xfrm>
            <a:off x="5602253" y="1601250"/>
            <a:ext cx="3230051" cy="2600396"/>
          </a:xfrm>
          <a:prstGeom prst="rect">
            <a:avLst/>
          </a:prstGeom>
          <a:noFill/>
          <a:ln>
            <a:noFill/>
          </a:ln>
        </p:spPr>
      </p:pic>
      <p:pic>
        <p:nvPicPr>
          <p:cNvPr id="117" name="Google Shape;117;p21"/>
          <p:cNvPicPr preferRelativeResize="0"/>
          <p:nvPr/>
        </p:nvPicPr>
        <p:blipFill>
          <a:blip r:embed="rId5">
            <a:alphaModFix/>
          </a:blip>
          <a:stretch>
            <a:fillRect/>
          </a:stretch>
        </p:blipFill>
        <p:spPr>
          <a:xfrm>
            <a:off x="5162887" y="304475"/>
            <a:ext cx="3338914" cy="45345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13">
                                            <p:txEl>
                                              <p:pRg end="0" st="0"/>
                                            </p:txEl>
                                          </p:spTgt>
                                        </p:tgtEl>
                                        <p:attrNameLst>
                                          <p:attrName>style.visibility</p:attrName>
                                        </p:attrNameLst>
                                      </p:cBhvr>
                                      <p:to>
                                        <p:strVal val="visible"/>
                                      </p:to>
                                    </p:set>
                                    <p:animEffect filter="fade" transition="in">
                                      <p:cBhvr>
                                        <p:cTn dur="1000"/>
                                        <p:tgtEl>
                                          <p:spTgt spid="113">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13">
                                            <p:txEl>
                                              <p:pRg end="1" st="1"/>
                                            </p:txEl>
                                          </p:spTgt>
                                        </p:tgtEl>
                                        <p:attrNameLst>
                                          <p:attrName>style.visibility</p:attrName>
                                        </p:attrNameLst>
                                      </p:cBhvr>
                                      <p:to>
                                        <p:strVal val="visible"/>
                                      </p:to>
                                    </p:set>
                                    <p:animEffect filter="fade" transition="in">
                                      <p:cBhvr>
                                        <p:cTn dur="1000"/>
                                        <p:tgtEl>
                                          <p:spTgt spid="113">
                                            <p:txEl>
                                              <p:pRg end="1" st="1"/>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15"/>
                                        </p:tgtEl>
                                        <p:attrNameLst>
                                          <p:attrName>style.visibility</p:attrName>
                                        </p:attrNameLst>
                                      </p:cBhvr>
                                      <p:to>
                                        <p:strVal val="visible"/>
                                      </p:to>
                                    </p:set>
                                    <p:animEffect filter="fade" transition="in">
                                      <p:cBhvr>
                                        <p:cTn dur="2000"/>
                                        <p:tgtEl>
                                          <p:spTgt spid="115"/>
                                        </p:tgtEl>
                                      </p:cBhvr>
                                    </p:animEffect>
                                  </p:childTnLst>
                                </p:cTn>
                              </p:par>
                            </p:childTnLst>
                          </p:cTn>
                        </p:par>
                        <p:par>
                          <p:cTn fill="hold">
                            <p:stCondLst>
                              <p:cond delay="4000"/>
                            </p:stCondLst>
                            <p:childTnLst>
                              <p:par>
                                <p:cTn fill="hold" nodeType="afterEffect" presetClass="exit" presetID="1" presetSubtype="0">
                                  <p:stCondLst>
                                    <p:cond delay="0"/>
                                  </p:stCondLst>
                                  <p:childTnLst>
                                    <p:set>
                                      <p:cBhvr>
                                        <p:cTn dur="1" fill="hold">
                                          <p:stCondLst>
                                            <p:cond delay="0"/>
                                          </p:stCondLst>
                                        </p:cTn>
                                        <p:tgtEl>
                                          <p:spTgt spid="115"/>
                                        </p:tgtEl>
                                        <p:attrNameLst>
                                          <p:attrName>style.visibility</p:attrName>
                                        </p:attrNameLst>
                                      </p:cBhvr>
                                      <p:to>
                                        <p:strVal val="hidden"/>
                                      </p:to>
                                    </p:se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16"/>
                                        </p:tgtEl>
                                        <p:attrNameLst>
                                          <p:attrName>style.visibility</p:attrName>
                                        </p:attrNameLst>
                                      </p:cBhvr>
                                      <p:to>
                                        <p:strVal val="visible"/>
                                      </p:to>
                                    </p:set>
                                    <p:animEffect filter="fade" transition="in">
                                      <p:cBhvr>
                                        <p:cTn dur="2000"/>
                                        <p:tgtEl>
                                          <p:spTgt spid="116"/>
                                        </p:tgtEl>
                                      </p:cBhvr>
                                    </p:animEffect>
                                  </p:childTnLst>
                                </p:cTn>
                              </p:par>
                            </p:childTnLst>
                          </p:cTn>
                        </p:par>
                        <p:par>
                          <p:cTn fill="hold">
                            <p:stCondLst>
                              <p:cond delay="6000"/>
                            </p:stCondLst>
                            <p:childTnLst>
                              <p:par>
                                <p:cTn fill="hold" nodeType="afterEffect" presetClass="exit" presetID="1" presetSubtype="0">
                                  <p:stCondLst>
                                    <p:cond delay="0"/>
                                  </p:stCondLst>
                                  <p:childTnLst>
                                    <p:set>
                                      <p:cBhvr>
                                        <p:cTn dur="1" fill="hold">
                                          <p:stCondLst>
                                            <p:cond delay="0"/>
                                          </p:stCondLst>
                                        </p:cTn>
                                        <p:tgtEl>
                                          <p:spTgt spid="116"/>
                                        </p:tgtEl>
                                        <p:attrNameLst>
                                          <p:attrName>style.visibility</p:attrName>
                                        </p:attrNameLst>
                                      </p:cBhvr>
                                      <p:to>
                                        <p:strVal val="hidden"/>
                                      </p:to>
                                    </p:set>
                                  </p:childTnLst>
                                </p:cTn>
                              </p:par>
                            </p:childTnLst>
                          </p:cTn>
                        </p:par>
                        <p:par>
                          <p:cTn fill="hold">
                            <p:stCondLst>
                              <p:cond delay="6000"/>
                            </p:stCondLst>
                            <p:childTnLst>
                              <p:par>
                                <p:cTn fill="hold" nodeType="afterEffect" presetClass="entr" presetID="10" presetSubtype="0">
                                  <p:stCondLst>
                                    <p:cond delay="0"/>
                                  </p:stCondLst>
                                  <p:childTnLst>
                                    <p:set>
                                      <p:cBhvr>
                                        <p:cTn dur="1" fill="hold">
                                          <p:stCondLst>
                                            <p:cond delay="0"/>
                                          </p:stCondLst>
                                        </p:cTn>
                                        <p:tgtEl>
                                          <p:spTgt spid="117"/>
                                        </p:tgtEl>
                                        <p:attrNameLst>
                                          <p:attrName>style.visibility</p:attrName>
                                        </p:attrNameLst>
                                      </p:cBhvr>
                                      <p:to>
                                        <p:strVal val="visible"/>
                                      </p:to>
                                    </p:set>
                                    <p:animEffect filter="fade" transition="in">
                                      <p:cBhvr>
                                        <p:cTn dur="2000"/>
                                        <p:tgtEl>
                                          <p:spTgt spid="1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1AFD1"/>
      </a:accent4>
      <a:accent5>
        <a:srgbClr val="0F9D58"/>
      </a:accent5>
      <a:accent6>
        <a:srgbClr val="9C27B0"/>
      </a:accent6>
      <a:hlink>
        <a:srgbClr val="0F9D58"/>
      </a:hlink>
      <a:folHlink>
        <a:srgbClr val="0F9D5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